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theme/themeOverride4.xml" ContentType="application/vnd.openxmlformats-officedocument.themeOverride+xml"/>
  <Override PartName="/ppt/notesSlides/notesSlide22.xml" ContentType="application/vnd.openxmlformats-officedocument.presentationml.notesSlide+xml"/>
  <Override PartName="/ppt/theme/themeOverride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8" r:id="rId1"/>
    <p:sldMasterId id="2147483799" r:id="rId2"/>
    <p:sldMasterId id="2147483812" r:id="rId3"/>
    <p:sldMasterId id="2147483827" r:id="rId4"/>
  </p:sldMasterIdLst>
  <p:notesMasterIdLst>
    <p:notesMasterId r:id="rId32"/>
  </p:notesMasterIdLst>
  <p:handoutMasterIdLst>
    <p:handoutMasterId r:id="rId33"/>
  </p:handoutMasterIdLst>
  <p:sldIdLst>
    <p:sldId id="1285" r:id="rId5"/>
    <p:sldId id="1287" r:id="rId6"/>
    <p:sldId id="1286" r:id="rId7"/>
    <p:sldId id="1259" r:id="rId8"/>
    <p:sldId id="400" r:id="rId9"/>
    <p:sldId id="1289" r:id="rId10"/>
    <p:sldId id="1337" r:id="rId11"/>
    <p:sldId id="1258" r:id="rId12"/>
    <p:sldId id="709" r:id="rId13"/>
    <p:sldId id="842" r:id="rId14"/>
    <p:sldId id="1251" r:id="rId15"/>
    <p:sldId id="269" r:id="rId16"/>
    <p:sldId id="804" r:id="rId17"/>
    <p:sldId id="904" r:id="rId18"/>
    <p:sldId id="1333" r:id="rId19"/>
    <p:sldId id="1335" r:id="rId20"/>
    <p:sldId id="1277" r:id="rId21"/>
    <p:sldId id="1255" r:id="rId22"/>
    <p:sldId id="759" r:id="rId23"/>
    <p:sldId id="433" r:id="rId24"/>
    <p:sldId id="1336" r:id="rId25"/>
    <p:sldId id="1312" r:id="rId26"/>
    <p:sldId id="1330" r:id="rId27"/>
    <p:sldId id="1323" r:id="rId28"/>
    <p:sldId id="1284" r:id="rId29"/>
    <p:sldId id="1316" r:id="rId30"/>
    <p:sldId id="1281"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59" userDrawn="1">
          <p15:clr>
            <a:srgbClr val="A4A3A4"/>
          </p15:clr>
        </p15:guide>
        <p15:guide id="3" orient="horz" pos="2958"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ris" initials="o" lastIdx="1" clrIdx="0"/>
  <p:cmAuthor id="1" name="DAVID MORRIS" initials="DM" lastIdx="21" clrIdx="1"/>
  <p:cmAuthor id="2" name="Leslie Backus" initials="L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3366FF"/>
    <a:srgbClr val="0066FF"/>
    <a:srgbClr val="006600"/>
    <a:srgbClr val="000099"/>
    <a:srgbClr val="3399FF"/>
    <a:srgbClr val="BBE0E3"/>
    <a:srgbClr val="CCECFF"/>
    <a:srgbClr val="3333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C74B2-6449-49D9-9E95-1218EF177D5B}" v="5" dt="2019-05-07T09:41:12.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72356" autoAdjust="0"/>
  </p:normalViewPr>
  <p:slideViewPr>
    <p:cSldViewPr>
      <p:cViewPr varScale="1">
        <p:scale>
          <a:sx n="57" d="100"/>
          <a:sy n="57" d="100"/>
        </p:scale>
        <p:origin x="728"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12"/>
    </p:cViewPr>
  </p:sorterViewPr>
  <p:notesViewPr>
    <p:cSldViewPr>
      <p:cViewPr varScale="1">
        <p:scale>
          <a:sx n="51" d="100"/>
          <a:sy n="51" d="100"/>
        </p:scale>
        <p:origin x="2928" y="72"/>
      </p:cViewPr>
      <p:guideLst>
        <p:guide orient="horz" pos="2981"/>
        <p:guide pos="2259"/>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8.5340006518793005E-2"/>
          <c:y val="3.6786954961649798E-2"/>
          <c:w val="0.89723079958142504"/>
          <c:h val="0.90905090210219397"/>
        </c:manualLayout>
      </c:layout>
      <c:barChart>
        <c:barDir val="col"/>
        <c:grouping val="clustered"/>
        <c:varyColors val="0"/>
        <c:ser>
          <c:idx val="0"/>
          <c:order val="0"/>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Pt>
            <c:idx val="9"/>
            <c:invertIfNegative val="0"/>
            <c:bubble3D val="0"/>
            <c:spPr>
              <a:solidFill>
                <a:srgbClr val="002060"/>
              </a:solidFill>
              <a:ln>
                <a:noFill/>
              </a:ln>
              <a:effectLst>
                <a:innerShdw blurRad="114300">
                  <a:schemeClr val="accent5"/>
                </a:innerShdw>
              </a:effectLst>
            </c:spPr>
            <c:extLst>
              <c:ext xmlns:c16="http://schemas.microsoft.com/office/drawing/2014/chart" uri="{C3380CC4-5D6E-409C-BE32-E72D297353CC}">
                <c16:uniqueId val="{0000000D-128B-41E6-BF1B-E6A940262D3F}"/>
              </c:ext>
            </c:extLst>
          </c:dPt>
          <c:dPt>
            <c:idx val="10"/>
            <c:invertIfNegative val="0"/>
            <c:bubble3D val="0"/>
            <c:extLst>
              <c:ext xmlns:c16="http://schemas.microsoft.com/office/drawing/2014/chart" uri="{C3380CC4-5D6E-409C-BE32-E72D297353CC}">
                <c16:uniqueId val="{00000000-B42E-47C9-8A89-68CC4FA596D5}"/>
              </c:ext>
            </c:extLst>
          </c:dPt>
          <c:dPt>
            <c:idx val="14"/>
            <c:invertIfNegative val="0"/>
            <c:bubble3D val="0"/>
            <c:extLst>
              <c:ext xmlns:c16="http://schemas.microsoft.com/office/drawing/2014/chart" uri="{C3380CC4-5D6E-409C-BE32-E72D297353CC}">
                <c16:uniqueId val="{00000001-FD86-4D73-8BFF-5D244D5A1A4E}"/>
              </c:ext>
            </c:extLst>
          </c:dPt>
          <c:dLbls>
            <c:dLbl>
              <c:idx val="0"/>
              <c:layout>
                <c:manualLayout>
                  <c:x val="-1.0893246187363801E-3"/>
                  <c:y val="-5.2535908370934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8B-41E6-BF1B-E6A940262D3F}"/>
                </c:ext>
              </c:extLst>
            </c:dLbl>
            <c:dLbl>
              <c:idx val="1"/>
              <c:layout>
                <c:manualLayout>
                  <c:x val="0"/>
                  <c:y val="-1.22896499939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8B-41E6-BF1B-E6A940262D3F}"/>
                </c:ext>
              </c:extLst>
            </c:dLbl>
            <c:dLbl>
              <c:idx val="2"/>
              <c:layout>
                <c:manualLayout>
                  <c:x val="1.0893246187363801E-3"/>
                  <c:y val="-5.628847325457260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8B-41E6-BF1B-E6A940262D3F}"/>
                </c:ext>
              </c:extLst>
            </c:dLbl>
            <c:dLbl>
              <c:idx val="3"/>
              <c:layout>
                <c:manualLayout>
                  <c:x val="-2.1786492374727701E-3"/>
                  <c:y val="-1.46350030461889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8B-41E6-BF1B-E6A940262D3F}"/>
                </c:ext>
              </c:extLst>
            </c:dLbl>
            <c:dLbl>
              <c:idx val="4"/>
              <c:layout>
                <c:manualLayout>
                  <c:x val="2.1786492374727701E-3"/>
                  <c:y val="-9.94429694164119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8B-41E6-BF1B-E6A940262D3F}"/>
                </c:ext>
              </c:extLst>
            </c:dLbl>
            <c:dLbl>
              <c:idx val="5"/>
              <c:layout>
                <c:manualLayout>
                  <c:x val="-7.9882882560125501E-17"/>
                  <c:y val="-5.2535908370934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8B-41E6-BF1B-E6A940262D3F}"/>
                </c:ext>
              </c:extLst>
            </c:dLbl>
            <c:dLbl>
              <c:idx val="6"/>
              <c:layout>
                <c:manualLayout>
                  <c:x val="2.1786492374727701E-3"/>
                  <c:y val="1.78246831972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8B-41E6-BF1B-E6A940262D3F}"/>
                </c:ext>
              </c:extLst>
            </c:dLbl>
            <c:dLbl>
              <c:idx val="7"/>
              <c:layout>
                <c:manualLayout>
                  <c:x val="3.26797385620899E-3"/>
                  <c:y val="-5.6288473254568301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8B-41E6-BF1B-E6A940262D3F}"/>
                </c:ext>
              </c:extLst>
            </c:dLbl>
            <c:dLbl>
              <c:idx val="8"/>
              <c:layout>
                <c:manualLayout>
                  <c:x val="5.4466230936819201E-3"/>
                  <c:y val="-5.2535908370934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8B-41E6-BF1B-E6A940262D3F}"/>
                </c:ext>
              </c:extLst>
            </c:dLbl>
            <c:dLbl>
              <c:idx val="9"/>
              <c:layout>
                <c:manualLayout>
                  <c:x val="-1.0893246187363801E-3"/>
                  <c:y val="4.1278213720019599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8B-41E6-BF1B-E6A940262D3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Sheet2!$T$8:$T$17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Sheet2!$U$8:$U$17</c:f>
              <c:numCache>
                <c:formatCode>"$"#,##0</c:formatCode>
                <c:ptCount val="10"/>
                <c:pt idx="0">
                  <c:v>6264454</c:v>
                </c:pt>
                <c:pt idx="1">
                  <c:v>6557608</c:v>
                </c:pt>
                <c:pt idx="2">
                  <c:v>6906371</c:v>
                </c:pt>
                <c:pt idx="3">
                  <c:v>6898068</c:v>
                </c:pt>
                <c:pt idx="4">
                  <c:v>7154146</c:v>
                </c:pt>
                <c:pt idx="5">
                  <c:v>7934869</c:v>
                </c:pt>
                <c:pt idx="6">
                  <c:v>8409452</c:v>
                </c:pt>
                <c:pt idx="7">
                  <c:v>8385009</c:v>
                </c:pt>
                <c:pt idx="8">
                  <c:v>8863480</c:v>
                </c:pt>
                <c:pt idx="9">
                  <c:v>10304185</c:v>
                </c:pt>
              </c:numCache>
            </c:numRef>
          </c:val>
          <c:extLst>
            <c:ext xmlns:c16="http://schemas.microsoft.com/office/drawing/2014/chart" uri="{C3380CC4-5D6E-409C-BE32-E72D297353CC}">
              <c16:uniqueId val="{00000002-FD86-4D73-8BFF-5D244D5A1A4E}"/>
            </c:ext>
          </c:extLst>
        </c:ser>
        <c:dLbls>
          <c:dLblPos val="inEnd"/>
          <c:showLegendKey val="0"/>
          <c:showVal val="1"/>
          <c:showCatName val="0"/>
          <c:showSerName val="0"/>
          <c:showPercent val="0"/>
          <c:showBubbleSize val="0"/>
        </c:dLbls>
        <c:gapWidth val="86"/>
        <c:overlap val="-22"/>
        <c:axId val="2124293272"/>
        <c:axId val="2124288600"/>
      </c:barChart>
      <c:catAx>
        <c:axId val="21242932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288600"/>
        <c:crosses val="autoZero"/>
        <c:auto val="1"/>
        <c:lblAlgn val="ctr"/>
        <c:lblOffset val="100"/>
        <c:noMultiLvlLbl val="0"/>
      </c:catAx>
      <c:valAx>
        <c:axId val="2124288600"/>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293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E-2"/>
          <c:y val="1.6380672028838101E-2"/>
          <c:w val="0.91955339566929095"/>
          <c:h val="0.86912289052984804"/>
        </c:manualLayout>
      </c:layout>
      <c:barChart>
        <c:barDir val="col"/>
        <c:grouping val="clustered"/>
        <c:varyColors val="0"/>
        <c:ser>
          <c:idx val="0"/>
          <c:order val="0"/>
          <c:tx>
            <c:strRef>
              <c:f>Sheet1!$B$1</c:f>
              <c:strCache>
                <c:ptCount val="1"/>
                <c:pt idx="0">
                  <c:v>Total Contributions</c:v>
                </c:pt>
              </c:strCache>
            </c:strRef>
          </c:tx>
          <c:spPr>
            <a:solidFill>
              <a:schemeClr val="accent1"/>
            </a:solidFill>
            <a:ln>
              <a:noFill/>
            </a:ln>
            <a:effectLst/>
          </c:spPr>
          <c:invertIfNegative val="0"/>
          <c:dPt>
            <c:idx val="4"/>
            <c:invertIfNegative val="0"/>
            <c:bubble3D val="0"/>
            <c:spPr>
              <a:solidFill>
                <a:srgbClr val="000099"/>
              </a:solidFill>
              <a:ln>
                <a:noFill/>
              </a:ln>
              <a:effectLst/>
            </c:spPr>
            <c:extLst>
              <c:ext xmlns:c16="http://schemas.microsoft.com/office/drawing/2014/chart" uri="{C3380CC4-5D6E-409C-BE32-E72D297353CC}">
                <c16:uniqueId val="{00000006-A5ED-4350-9E37-8D1A19255E92}"/>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2-783F-4E60-8596-F51930BE2092}"/>
              </c:ext>
            </c:extLst>
          </c:dPt>
          <c:dPt>
            <c:idx val="8"/>
            <c:invertIfNegative val="0"/>
            <c:bubble3D val="0"/>
            <c:spPr>
              <a:solidFill>
                <a:srgbClr val="FF0000"/>
              </a:solidFill>
              <a:ln>
                <a:noFill/>
              </a:ln>
              <a:effectLst/>
            </c:spPr>
            <c:extLst>
              <c:ext xmlns:c16="http://schemas.microsoft.com/office/drawing/2014/chart" uri="{C3380CC4-5D6E-409C-BE32-E72D297353CC}">
                <c16:uniqueId val="{00000000-3F77-4F26-89C0-5B301E2139C8}"/>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0-A139-48AA-9D9A-B5E473A9EFE3}"/>
              </c:ext>
            </c:extLst>
          </c:dPt>
          <c:dLbls>
            <c:dLbl>
              <c:idx val="4"/>
              <c:layout>
                <c:manualLayout>
                  <c:x val="-3.90625E-3"/>
                  <c:y val="-1.171022162193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ED-4350-9E37-8D1A19255E92}"/>
                </c:ext>
              </c:extLst>
            </c:dLbl>
            <c:dLbl>
              <c:idx val="7"/>
              <c:tx>
                <c:rich>
                  <a:bodyPr/>
                  <a:lstStyle/>
                  <a:p>
                    <a:fld id="{56BAB5EB-4803-48AE-B9FB-203491A85311}"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3F-4E60-8596-F51930BE2092}"/>
                </c:ext>
              </c:extLst>
            </c:dLbl>
            <c:dLbl>
              <c:idx val="8"/>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highlight>
                        <a:srgbClr val="FFFF00"/>
                      </a:highlight>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77-4F26-89C0-5B301E2139C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#,##0</c:formatCode>
                <c:ptCount val="5"/>
                <c:pt idx="0">
                  <c:v>565884</c:v>
                </c:pt>
                <c:pt idx="1">
                  <c:v>802438</c:v>
                </c:pt>
                <c:pt idx="2">
                  <c:v>880311</c:v>
                </c:pt>
                <c:pt idx="3">
                  <c:v>1001083</c:v>
                </c:pt>
                <c:pt idx="4">
                  <c:v>2160000</c:v>
                </c:pt>
              </c:numCache>
            </c:numRef>
          </c:val>
          <c:extLst>
            <c:ext xmlns:c16="http://schemas.microsoft.com/office/drawing/2014/chart" uri="{C3380CC4-5D6E-409C-BE32-E72D297353CC}">
              <c16:uniqueId val="{00000000-E65A-41DE-BB3A-5257C9A12357}"/>
            </c:ext>
          </c:extLst>
        </c:ser>
        <c:ser>
          <c:idx val="1"/>
          <c:order val="1"/>
          <c:tx>
            <c:strRef>
              <c:f>Sheet1!$C$1</c:f>
              <c:strCache>
                <c:ptCount val="1"/>
                <c:pt idx="0">
                  <c:v>% of Total</c:v>
                </c:pt>
              </c:strCache>
            </c:strRef>
          </c:tx>
          <c:spPr>
            <a:solidFill>
              <a:schemeClr val="accent2"/>
            </a:solidFill>
            <a:ln>
              <a:noFill/>
            </a:ln>
            <a:effectLst/>
          </c:spPr>
          <c:invertIfNegative val="0"/>
          <c:dLbls>
            <c:dLbl>
              <c:idx val="3"/>
              <c:layout>
                <c:manualLayout>
                  <c:x val="1.0416666666666701E-2"/>
                  <c:y val="2.34204432438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1-4409-8E24-7F9742F84326}"/>
                </c:ext>
              </c:extLst>
            </c:dLbl>
            <c:dLbl>
              <c:idx val="4"/>
              <c:layout>
                <c:manualLayout>
                  <c:x val="1.04166666666666E-2"/>
                  <c:y val="2.34204432438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1-4409-8E24-7F9742F84326}"/>
                </c:ext>
              </c:extLst>
            </c:dLbl>
            <c:dLbl>
              <c:idx val="8"/>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FF00"/>
                      </a:highlight>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1607-497C-80A1-6D89BA8B42A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Sheet1!$C$2:$C$6</c:f>
              <c:numCache>
                <c:formatCode>0.00%</c:formatCode>
                <c:ptCount val="5"/>
                <c:pt idx="0">
                  <c:v>7.1900000000000006E-2</c:v>
                </c:pt>
                <c:pt idx="1">
                  <c:v>9.6199999999999994E-2</c:v>
                </c:pt>
                <c:pt idx="2">
                  <c:v>0.10589999999999999</c:v>
                </c:pt>
                <c:pt idx="3">
                  <c:v>0.113</c:v>
                </c:pt>
                <c:pt idx="4">
                  <c:v>0.21</c:v>
                </c:pt>
              </c:numCache>
            </c:numRef>
          </c:val>
          <c:extLst>
            <c:ext xmlns:c16="http://schemas.microsoft.com/office/drawing/2014/chart" uri="{C3380CC4-5D6E-409C-BE32-E72D297353CC}">
              <c16:uniqueId val="{00000001-E65A-41DE-BB3A-5257C9A12357}"/>
            </c:ext>
          </c:extLst>
        </c:ser>
        <c:dLbls>
          <c:showLegendKey val="0"/>
          <c:showVal val="0"/>
          <c:showCatName val="0"/>
          <c:showSerName val="0"/>
          <c:showPercent val="0"/>
          <c:showBubbleSize val="0"/>
        </c:dLbls>
        <c:gapWidth val="50"/>
        <c:overlap val="-27"/>
        <c:axId val="2124175736"/>
        <c:axId val="2124187240"/>
      </c:barChart>
      <c:valAx>
        <c:axId val="2124187240"/>
        <c:scaling>
          <c:orientation val="minMax"/>
        </c:scaling>
        <c:delete val="0"/>
        <c:axPos val="r"/>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high"/>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24175736"/>
        <c:crosses val="max"/>
        <c:crossBetween val="between"/>
      </c:valAx>
      <c:catAx>
        <c:axId val="212417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1241872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26937237359399E-2"/>
          <c:y val="3.0305523860739599E-2"/>
          <c:w val="0.95242271799358402"/>
          <c:h val="0.89830277477151499"/>
        </c:manualLayout>
      </c:layout>
      <c:barChart>
        <c:barDir val="col"/>
        <c:grouping val="clustered"/>
        <c:varyColors val="0"/>
        <c:ser>
          <c:idx val="0"/>
          <c:order val="0"/>
          <c:tx>
            <c:strRef>
              <c:f>Sheet1!$B$1</c:f>
              <c:strCache>
                <c:ptCount val="1"/>
                <c:pt idx="0">
                  <c:v>RATIO</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9"/>
            <c:invertIfNegative val="0"/>
            <c:bubble3D val="0"/>
            <c:spPr>
              <a:solidFill>
                <a:srgbClr val="000099"/>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F549-42E8-9DDA-EEFB815DBFE4}"/>
              </c:ext>
            </c:extLst>
          </c:dPt>
          <c:dPt>
            <c:idx val="20"/>
            <c:invertIfNegative val="0"/>
            <c:bubble3D val="0"/>
            <c:extLst>
              <c:ext xmlns:c16="http://schemas.microsoft.com/office/drawing/2014/chart" uri="{C3380CC4-5D6E-409C-BE32-E72D297353CC}">
                <c16:uniqueId val="{00000002-4FC4-410A-8280-899810D7D38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Sheet1!$B$2:$B$16</c:f>
              <c:numCache>
                <c:formatCode>General</c:formatCode>
                <c:ptCount val="15"/>
                <c:pt idx="0">
                  <c:v>8.7000000000000011</c:v>
                </c:pt>
                <c:pt idx="1">
                  <c:v>9.5</c:v>
                </c:pt>
                <c:pt idx="2">
                  <c:v>9.5</c:v>
                </c:pt>
                <c:pt idx="3">
                  <c:v>9.5</c:v>
                </c:pt>
                <c:pt idx="4">
                  <c:v>11.3</c:v>
                </c:pt>
                <c:pt idx="5">
                  <c:v>11.9</c:v>
                </c:pt>
                <c:pt idx="6">
                  <c:v>11.4</c:v>
                </c:pt>
                <c:pt idx="7">
                  <c:v>10.9</c:v>
                </c:pt>
                <c:pt idx="8">
                  <c:v>9.8000000000000007</c:v>
                </c:pt>
                <c:pt idx="9">
                  <c:v>10.199999999999999</c:v>
                </c:pt>
                <c:pt idx="10">
                  <c:v>10.3</c:v>
                </c:pt>
                <c:pt idx="11">
                  <c:v>9.5</c:v>
                </c:pt>
                <c:pt idx="12">
                  <c:v>9.7000000000000011</c:v>
                </c:pt>
                <c:pt idx="13">
                  <c:v>9.2000000000000011</c:v>
                </c:pt>
                <c:pt idx="14">
                  <c:v>7.74</c:v>
                </c:pt>
              </c:numCache>
            </c:numRef>
          </c:val>
          <c:extLst>
            <c:ext xmlns:c16="http://schemas.microsoft.com/office/drawing/2014/chart" uri="{C3380CC4-5D6E-409C-BE32-E72D297353CC}">
              <c16:uniqueId val="{00000000-F549-42E8-9DDA-EEFB815DBFE4}"/>
            </c:ext>
          </c:extLst>
        </c:ser>
        <c:dLbls>
          <c:dLblPos val="inEnd"/>
          <c:showLegendKey val="0"/>
          <c:showVal val="1"/>
          <c:showCatName val="0"/>
          <c:showSerName val="0"/>
          <c:showPercent val="0"/>
          <c:showBubbleSize val="0"/>
        </c:dLbls>
        <c:gapWidth val="41"/>
        <c:axId val="2125739960"/>
        <c:axId val="2125750760"/>
      </c:barChart>
      <c:catAx>
        <c:axId val="2125739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2125750760"/>
        <c:crosses val="autoZero"/>
        <c:auto val="0"/>
        <c:lblAlgn val="ctr"/>
        <c:lblOffset val="100"/>
        <c:noMultiLvlLbl val="0"/>
      </c:catAx>
      <c:valAx>
        <c:axId val="2125750760"/>
        <c:scaling>
          <c:orientation val="minMax"/>
          <c:max val="12"/>
        </c:scaling>
        <c:delete val="1"/>
        <c:axPos val="l"/>
        <c:numFmt formatCode="General" sourceLinked="1"/>
        <c:majorTickMark val="none"/>
        <c:minorTickMark val="none"/>
        <c:tickLblPos val="nextTo"/>
        <c:crossAx val="2125739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Print</c:v>
                </c:pt>
              </c:strCache>
            </c:strRef>
          </c:tx>
          <c:spPr>
            <a:solidFill>
              <a:srgbClr val="3366FF"/>
            </a:solidFill>
            <a:ln>
              <a:noFill/>
            </a:ln>
            <a:effectLst/>
          </c:spPr>
          <c:invertIfNegative val="0"/>
          <c:cat>
            <c:numRef>
              <c:f>Sheet1!$A$2:$A$6</c:f>
              <c:numCache>
                <c:formatCode>General</c:formatCode>
                <c:ptCount val="5"/>
                <c:pt idx="0">
                  <c:v>2016</c:v>
                </c:pt>
                <c:pt idx="1">
                  <c:v>2017</c:v>
                </c:pt>
                <c:pt idx="2">
                  <c:v>2018</c:v>
                </c:pt>
                <c:pt idx="3">
                  <c:v>2019</c:v>
                </c:pt>
                <c:pt idx="4">
                  <c:v>2020</c:v>
                </c:pt>
              </c:numCache>
            </c:numRef>
          </c:cat>
          <c:val>
            <c:numRef>
              <c:f>Sheet1!$B$2:$B$6</c:f>
              <c:numCache>
                <c:formatCode>#,##0</c:formatCode>
                <c:ptCount val="5"/>
                <c:pt idx="0">
                  <c:v>71811</c:v>
                </c:pt>
                <c:pt idx="1">
                  <c:v>69249</c:v>
                </c:pt>
                <c:pt idx="2">
                  <c:v>66857</c:v>
                </c:pt>
                <c:pt idx="3" formatCode="General">
                  <c:v>71182</c:v>
                </c:pt>
                <c:pt idx="4">
                  <c:v>63397</c:v>
                </c:pt>
              </c:numCache>
            </c:numRef>
          </c:val>
          <c:extLst>
            <c:ext xmlns:c16="http://schemas.microsoft.com/office/drawing/2014/chart" uri="{C3380CC4-5D6E-409C-BE32-E72D297353CC}">
              <c16:uniqueId val="{00000000-0BB5-4B96-A7A6-442DE5F3E207}"/>
            </c:ext>
          </c:extLst>
        </c:ser>
        <c:ser>
          <c:idx val="1"/>
          <c:order val="1"/>
          <c:tx>
            <c:strRef>
              <c:f>Sheet1!$C$1</c:f>
              <c:strCache>
                <c:ptCount val="1"/>
                <c:pt idx="0">
                  <c:v>On-line</c:v>
                </c:pt>
              </c:strCache>
            </c:strRef>
          </c:tx>
          <c:spPr>
            <a:solidFill>
              <a:schemeClr val="accent2"/>
            </a:solidFill>
            <a:ln>
              <a:noFill/>
            </a:ln>
            <a:effectLst/>
          </c:spPr>
          <c:invertIfNegative val="0"/>
          <c:cat>
            <c:numRef>
              <c:f>Sheet1!$A$2:$A$6</c:f>
              <c:numCache>
                <c:formatCode>General</c:formatCode>
                <c:ptCount val="5"/>
                <c:pt idx="0">
                  <c:v>2016</c:v>
                </c:pt>
                <c:pt idx="1">
                  <c:v>2017</c:v>
                </c:pt>
                <c:pt idx="2">
                  <c:v>2018</c:v>
                </c:pt>
                <c:pt idx="3">
                  <c:v>2019</c:v>
                </c:pt>
                <c:pt idx="4">
                  <c:v>2020</c:v>
                </c:pt>
              </c:numCache>
            </c:numRef>
          </c:cat>
          <c:val>
            <c:numRef>
              <c:f>Sheet1!$C$2:$C$6</c:f>
              <c:numCache>
                <c:formatCode>#,##0</c:formatCode>
                <c:ptCount val="5"/>
                <c:pt idx="0">
                  <c:v>5030</c:v>
                </c:pt>
                <c:pt idx="1">
                  <c:v>4077</c:v>
                </c:pt>
                <c:pt idx="2">
                  <c:v>3390</c:v>
                </c:pt>
                <c:pt idx="3" formatCode="General">
                  <c:v>3152</c:v>
                </c:pt>
                <c:pt idx="4">
                  <c:v>3558</c:v>
                </c:pt>
              </c:numCache>
            </c:numRef>
          </c:val>
          <c:extLst>
            <c:ext xmlns:c16="http://schemas.microsoft.com/office/drawing/2014/chart" uri="{C3380CC4-5D6E-409C-BE32-E72D297353CC}">
              <c16:uniqueId val="{00000001-0BB5-4B96-A7A6-442DE5F3E207}"/>
            </c:ext>
          </c:extLst>
        </c:ser>
        <c:ser>
          <c:idx val="2"/>
          <c:order val="2"/>
          <c:tx>
            <c:strRef>
              <c:f>Sheet1!$D$1</c:f>
              <c:strCache>
                <c:ptCount val="1"/>
                <c:pt idx="0">
                  <c:v>APP or ePub</c:v>
                </c:pt>
              </c:strCache>
            </c:strRef>
          </c:tx>
          <c:spPr>
            <a:solidFill>
              <a:srgbClr val="00B050"/>
            </a:solidFill>
            <a:ln>
              <a:noFill/>
            </a:ln>
            <a:effectLst/>
          </c:spPr>
          <c:invertIfNegative val="0"/>
          <c:cat>
            <c:numRef>
              <c:f>Sheet1!$A$2:$A$6</c:f>
              <c:numCache>
                <c:formatCode>General</c:formatCode>
                <c:ptCount val="5"/>
                <c:pt idx="0">
                  <c:v>2016</c:v>
                </c:pt>
                <c:pt idx="1">
                  <c:v>2017</c:v>
                </c:pt>
                <c:pt idx="2">
                  <c:v>2018</c:v>
                </c:pt>
                <c:pt idx="3">
                  <c:v>2019</c:v>
                </c:pt>
                <c:pt idx="4">
                  <c:v>2020</c:v>
                </c:pt>
              </c:numCache>
            </c:numRef>
          </c:cat>
          <c:val>
            <c:numRef>
              <c:f>Sheet1!$D$2:$D$6</c:f>
              <c:numCache>
                <c:formatCode>#,##0</c:formatCode>
                <c:ptCount val="5"/>
                <c:pt idx="0" formatCode="General">
                  <c:v>588</c:v>
                </c:pt>
                <c:pt idx="1">
                  <c:v>2003</c:v>
                </c:pt>
                <c:pt idx="2">
                  <c:v>2053</c:v>
                </c:pt>
                <c:pt idx="3" formatCode="General">
                  <c:v>1654</c:v>
                </c:pt>
                <c:pt idx="4" formatCode="General">
                  <c:v>1617</c:v>
                </c:pt>
              </c:numCache>
            </c:numRef>
          </c:val>
          <c:extLst>
            <c:ext xmlns:c16="http://schemas.microsoft.com/office/drawing/2014/chart" uri="{C3380CC4-5D6E-409C-BE32-E72D297353CC}">
              <c16:uniqueId val="{00000002-0BB5-4B96-A7A6-442DE5F3E207}"/>
            </c:ext>
          </c:extLst>
        </c:ser>
        <c:dLbls>
          <c:showLegendKey val="0"/>
          <c:showVal val="0"/>
          <c:showCatName val="0"/>
          <c:showSerName val="0"/>
          <c:showPercent val="0"/>
          <c:showBubbleSize val="0"/>
        </c:dLbls>
        <c:gapWidth val="125"/>
        <c:overlap val="100"/>
        <c:axId val="2129347160"/>
        <c:axId val="2129350904"/>
      </c:barChart>
      <c:catAx>
        <c:axId val="212934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9350904"/>
        <c:crosses val="autoZero"/>
        <c:auto val="1"/>
        <c:lblAlgn val="ctr"/>
        <c:lblOffset val="100"/>
        <c:noMultiLvlLbl val="0"/>
      </c:catAx>
      <c:valAx>
        <c:axId val="2129350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29347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63167104111999E-2"/>
          <c:y val="2.1367521367521399E-2"/>
          <c:w val="0.927814610673666"/>
          <c:h val="0.85370011440877602"/>
        </c:manualLayout>
      </c:layout>
      <c:barChart>
        <c:barDir val="col"/>
        <c:grouping val="clustered"/>
        <c:varyColors val="0"/>
        <c:ser>
          <c:idx val="0"/>
          <c:order val="0"/>
          <c:tx>
            <c:strRef>
              <c:f>Sheet1!$B$1</c:f>
              <c:strCache>
                <c:ptCount val="1"/>
                <c:pt idx="0">
                  <c:v>La Viña</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4"/>
            <c:invertIfNegative val="0"/>
            <c:bubble3D val="0"/>
            <c:spPr>
              <a:solidFill>
                <a:srgbClr val="000099"/>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A526-4999-9E2C-0EE96E0DE6FD}"/>
              </c:ext>
            </c:extLst>
          </c:dPt>
          <c:dPt>
            <c:idx val="15"/>
            <c:invertIfNegative val="0"/>
            <c:bubble3D val="0"/>
            <c:extLst>
              <c:ext xmlns:c16="http://schemas.microsoft.com/office/drawing/2014/chart" uri="{C3380CC4-5D6E-409C-BE32-E72D297353CC}">
                <c16:uniqueId val="{00000002-92E7-4EFB-8F63-1C24E9A0A083}"/>
              </c:ext>
            </c:extLst>
          </c:dPt>
          <c:dLbls>
            <c:dLbl>
              <c:idx val="1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526-4999-9E2C-0EE96E0DE6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Sheet1!$B$2:$B$16</c:f>
              <c:numCache>
                <c:formatCode>#,##0</c:formatCode>
                <c:ptCount val="15"/>
                <c:pt idx="0">
                  <c:v>10223</c:v>
                </c:pt>
                <c:pt idx="1">
                  <c:v>10979</c:v>
                </c:pt>
                <c:pt idx="2">
                  <c:v>10404</c:v>
                </c:pt>
                <c:pt idx="3">
                  <c:v>9663</c:v>
                </c:pt>
                <c:pt idx="4">
                  <c:v>8741</c:v>
                </c:pt>
                <c:pt idx="5">
                  <c:v>8982</c:v>
                </c:pt>
                <c:pt idx="6">
                  <c:v>9157</c:v>
                </c:pt>
                <c:pt idx="7">
                  <c:v>10145</c:v>
                </c:pt>
                <c:pt idx="8">
                  <c:v>10380</c:v>
                </c:pt>
                <c:pt idx="9">
                  <c:v>10355</c:v>
                </c:pt>
                <c:pt idx="10">
                  <c:v>10374</c:v>
                </c:pt>
                <c:pt idx="11">
                  <c:v>9996</c:v>
                </c:pt>
                <c:pt idx="12">
                  <c:v>9635</c:v>
                </c:pt>
                <c:pt idx="13">
                  <c:v>10150</c:v>
                </c:pt>
                <c:pt idx="14">
                  <c:v>6435</c:v>
                </c:pt>
              </c:numCache>
            </c:numRef>
          </c:val>
          <c:extLst>
            <c:ext xmlns:c16="http://schemas.microsoft.com/office/drawing/2014/chart" uri="{C3380CC4-5D6E-409C-BE32-E72D297353CC}">
              <c16:uniqueId val="{00000000-0ACC-4E8C-995A-36F25CC17325}"/>
            </c:ext>
          </c:extLst>
        </c:ser>
        <c:dLbls>
          <c:dLblPos val="inEnd"/>
          <c:showLegendKey val="0"/>
          <c:showVal val="1"/>
          <c:showCatName val="0"/>
          <c:showSerName val="0"/>
          <c:showPercent val="0"/>
          <c:showBubbleSize val="0"/>
        </c:dLbls>
        <c:gapWidth val="31"/>
        <c:axId val="2129419384"/>
        <c:axId val="2129423176"/>
      </c:barChart>
      <c:catAx>
        <c:axId val="2129419384"/>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2129423176"/>
        <c:crosses val="autoZero"/>
        <c:auto val="1"/>
        <c:lblAlgn val="ctr"/>
        <c:lblOffset val="100"/>
        <c:noMultiLvlLbl val="0"/>
      </c:catAx>
      <c:valAx>
        <c:axId val="2129423176"/>
        <c:scaling>
          <c:orientation val="minMax"/>
        </c:scaling>
        <c:delete val="1"/>
        <c:axPos val="l"/>
        <c:numFmt formatCode="#,##0" sourceLinked="1"/>
        <c:majorTickMark val="none"/>
        <c:minorTickMark val="none"/>
        <c:tickLblPos val="nextTo"/>
        <c:crossAx val="21294193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2" y="3"/>
            <a:ext cx="3076096" cy="466722"/>
          </a:xfrm>
          <a:prstGeom prst="rect">
            <a:avLst/>
          </a:prstGeom>
          <a:noFill/>
          <a:ln w="9525">
            <a:noFill/>
            <a:miter lim="800000"/>
            <a:headEnd/>
            <a:tailEnd/>
          </a:ln>
        </p:spPr>
        <p:txBody>
          <a:bodyPr vert="horz" wrap="square" lIns="94179" tIns="47090" rIns="94179" bIns="47090" numCol="1" anchor="t" anchorCtr="0" compatLnSpc="1">
            <a:prstTxWarp prst="textNoShape">
              <a:avLst/>
            </a:prstTxWarp>
          </a:bodyPr>
          <a:lstStyle>
            <a:lvl1pPr defTabSz="939608" eaLnBrk="1" hangingPunct="1">
              <a:defRPr sz="1000">
                <a:latin typeface="Arial" charset="0"/>
                <a:cs typeface="Arial" charset="0"/>
              </a:defRPr>
            </a:lvl1pPr>
          </a:lstStyle>
          <a:p>
            <a:pPr>
              <a:defRPr/>
            </a:pPr>
            <a:r>
              <a:rPr lang="en-US" dirty="0"/>
              <a:t>69th General Service Conference</a:t>
            </a:r>
          </a:p>
        </p:txBody>
      </p:sp>
      <p:sp>
        <p:nvSpPr>
          <p:cNvPr id="40963" name="Rectangle 3"/>
          <p:cNvSpPr>
            <a:spLocks noGrp="1" noChangeArrowheads="1"/>
          </p:cNvSpPr>
          <p:nvPr>
            <p:ph type="dt" sz="quarter" idx="1"/>
          </p:nvPr>
        </p:nvSpPr>
        <p:spPr bwMode="auto">
          <a:xfrm>
            <a:off x="4024737" y="3"/>
            <a:ext cx="3076096" cy="466722"/>
          </a:xfrm>
          <a:prstGeom prst="rect">
            <a:avLst/>
          </a:prstGeom>
          <a:noFill/>
          <a:ln w="9525">
            <a:noFill/>
            <a:miter lim="800000"/>
            <a:headEnd/>
            <a:tailEnd/>
          </a:ln>
        </p:spPr>
        <p:txBody>
          <a:bodyPr vert="horz" wrap="square" lIns="94179" tIns="47090" rIns="94179" bIns="47090" numCol="1" anchor="t" anchorCtr="0" compatLnSpc="1">
            <a:prstTxWarp prst="textNoShape">
              <a:avLst/>
            </a:prstTxWarp>
          </a:bodyPr>
          <a:lstStyle>
            <a:lvl1pPr algn="r" defTabSz="939608" eaLnBrk="1" hangingPunct="1">
              <a:defRPr sz="1000">
                <a:latin typeface="Arial" charset="0"/>
                <a:cs typeface="Arial" charset="0"/>
              </a:defRPr>
            </a:lvl1pPr>
          </a:lstStyle>
          <a:p>
            <a:pPr>
              <a:defRPr/>
            </a:pPr>
            <a:endParaRPr lang="en-US" dirty="0"/>
          </a:p>
        </p:txBody>
      </p:sp>
      <p:sp>
        <p:nvSpPr>
          <p:cNvPr id="40964" name="Rectangle 4"/>
          <p:cNvSpPr>
            <a:spLocks noGrp="1" noChangeArrowheads="1"/>
          </p:cNvSpPr>
          <p:nvPr>
            <p:ph type="ftr" sz="quarter" idx="2"/>
          </p:nvPr>
        </p:nvSpPr>
        <p:spPr bwMode="auto">
          <a:xfrm>
            <a:off x="2" y="8920117"/>
            <a:ext cx="3076096" cy="466721"/>
          </a:xfrm>
          <a:prstGeom prst="rect">
            <a:avLst/>
          </a:prstGeom>
          <a:noFill/>
          <a:ln w="9525">
            <a:noFill/>
            <a:miter lim="800000"/>
            <a:headEnd/>
            <a:tailEnd/>
          </a:ln>
        </p:spPr>
        <p:txBody>
          <a:bodyPr vert="horz" wrap="square" lIns="94179" tIns="47090" rIns="94179" bIns="47090" numCol="1" anchor="b" anchorCtr="0" compatLnSpc="1">
            <a:prstTxWarp prst="textNoShape">
              <a:avLst/>
            </a:prstTxWarp>
          </a:bodyPr>
          <a:lstStyle>
            <a:lvl1pPr defTabSz="939608" eaLnBrk="1" hangingPunct="1">
              <a:defRPr sz="1000">
                <a:latin typeface="Arial" charset="0"/>
                <a:cs typeface="Arial" charset="0"/>
              </a:defRPr>
            </a:lvl1pPr>
          </a:lstStyle>
          <a:p>
            <a:pPr>
              <a:defRPr/>
            </a:pPr>
            <a:endParaRPr lang="en-US" dirty="0"/>
          </a:p>
        </p:txBody>
      </p:sp>
      <p:sp>
        <p:nvSpPr>
          <p:cNvPr id="40965" name="Rectangle 5"/>
          <p:cNvSpPr>
            <a:spLocks noGrp="1" noChangeArrowheads="1"/>
          </p:cNvSpPr>
          <p:nvPr>
            <p:ph type="sldNum" sz="quarter" idx="3"/>
          </p:nvPr>
        </p:nvSpPr>
        <p:spPr bwMode="auto">
          <a:xfrm>
            <a:off x="4024737" y="8920117"/>
            <a:ext cx="3076096" cy="466721"/>
          </a:xfrm>
          <a:prstGeom prst="rect">
            <a:avLst/>
          </a:prstGeom>
          <a:noFill/>
          <a:ln w="9525">
            <a:noFill/>
            <a:miter lim="800000"/>
            <a:headEnd/>
            <a:tailEnd/>
          </a:ln>
        </p:spPr>
        <p:txBody>
          <a:bodyPr vert="horz" wrap="square" lIns="94179" tIns="47090" rIns="94179" bIns="47090" numCol="1" anchor="b" anchorCtr="0" compatLnSpc="1">
            <a:prstTxWarp prst="textNoShape">
              <a:avLst/>
            </a:prstTxWarp>
          </a:bodyPr>
          <a:lstStyle>
            <a:lvl1pPr algn="r" defTabSz="939608" eaLnBrk="1" hangingPunct="1">
              <a:defRPr sz="1000" smtClean="0"/>
            </a:lvl1pPr>
          </a:lstStyle>
          <a:p>
            <a:pPr>
              <a:defRPr/>
            </a:pPr>
            <a:fld id="{63DBF0EB-BCAE-475E-85DB-7D6B915218C1}" type="slidenum">
              <a:rPr lang="en-US"/>
              <a:pPr>
                <a:defRPr/>
              </a:pPr>
              <a:t>‹#›</a:t>
            </a:fld>
            <a:endParaRPr lang="en-US" dirty="0"/>
          </a:p>
        </p:txBody>
      </p:sp>
    </p:spTree>
    <p:extLst>
      <p:ext uri="{BB962C8B-B14F-4D97-AF65-F5344CB8AC3E}">
        <p14:creationId xmlns:p14="http://schemas.microsoft.com/office/powerpoint/2010/main" val="3872255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4024737" y="3"/>
            <a:ext cx="3076096" cy="466722"/>
          </a:xfrm>
          <a:prstGeom prst="rect">
            <a:avLst/>
          </a:prstGeom>
          <a:noFill/>
          <a:ln w="9525">
            <a:noFill/>
            <a:miter lim="800000"/>
            <a:headEnd/>
            <a:tailEnd/>
          </a:ln>
        </p:spPr>
        <p:txBody>
          <a:bodyPr vert="horz" wrap="square" lIns="94179" tIns="47090" rIns="94179" bIns="47090" numCol="1" anchor="t" anchorCtr="0" compatLnSpc="1">
            <a:prstTxWarp prst="textNoShape">
              <a:avLst/>
            </a:prstTxWarp>
          </a:bodyPr>
          <a:lstStyle>
            <a:lvl1pPr algn="r" defTabSz="939608" eaLnBrk="1" hangingPunct="1">
              <a:defRPr sz="900" b="1">
                <a:latin typeface="Arial Rounded MT Bold" pitchFamily="34" charset="0"/>
                <a:cs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422275" y="704850"/>
            <a:ext cx="6261100" cy="3522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706962" y="4459241"/>
            <a:ext cx="5688556" cy="4226696"/>
          </a:xfrm>
          <a:prstGeom prst="rect">
            <a:avLst/>
          </a:prstGeom>
          <a:noFill/>
          <a:ln w="9525">
            <a:noFill/>
            <a:miter lim="800000"/>
            <a:headEnd/>
            <a:tailEnd/>
          </a:ln>
        </p:spPr>
        <p:txBody>
          <a:bodyPr vert="horz" wrap="square" lIns="94179" tIns="47090" rIns="94179" bIns="470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2" y="8920117"/>
            <a:ext cx="3076096" cy="466721"/>
          </a:xfrm>
          <a:prstGeom prst="rect">
            <a:avLst/>
          </a:prstGeom>
          <a:noFill/>
          <a:ln w="9525">
            <a:noFill/>
            <a:miter lim="800000"/>
            <a:headEnd/>
            <a:tailEnd/>
          </a:ln>
        </p:spPr>
        <p:txBody>
          <a:bodyPr vert="horz" wrap="square" lIns="94179" tIns="47090" rIns="94179" bIns="47090" numCol="1" anchor="b" anchorCtr="0" compatLnSpc="1">
            <a:prstTxWarp prst="textNoShape">
              <a:avLst/>
            </a:prstTxWarp>
          </a:bodyPr>
          <a:lstStyle>
            <a:lvl1pPr defTabSz="939608" eaLnBrk="1" hangingPunct="1">
              <a:defRPr sz="1000">
                <a:latin typeface="Arial" charset="0"/>
                <a:cs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4024737" y="8920117"/>
            <a:ext cx="3076096" cy="466721"/>
          </a:xfrm>
          <a:prstGeom prst="rect">
            <a:avLst/>
          </a:prstGeom>
          <a:noFill/>
          <a:ln w="9525">
            <a:noFill/>
            <a:miter lim="800000"/>
            <a:headEnd/>
            <a:tailEnd/>
          </a:ln>
        </p:spPr>
        <p:txBody>
          <a:bodyPr vert="horz" wrap="square" lIns="94179" tIns="47090" rIns="94179" bIns="47090" numCol="1" anchor="b" anchorCtr="0" compatLnSpc="1">
            <a:prstTxWarp prst="textNoShape">
              <a:avLst/>
            </a:prstTxWarp>
          </a:bodyPr>
          <a:lstStyle>
            <a:lvl1pPr algn="r" defTabSz="939608" eaLnBrk="1" hangingPunct="1">
              <a:defRPr sz="1000" smtClean="0"/>
            </a:lvl1pPr>
          </a:lstStyle>
          <a:p>
            <a:pPr>
              <a:defRPr/>
            </a:pPr>
            <a:fld id="{590CA2D0-7DB8-4012-AC6E-4AA8A3C684B9}" type="slidenum">
              <a:rPr lang="en-US"/>
              <a:pPr>
                <a:defRPr/>
              </a:pPr>
              <a:t>‹#›</a:t>
            </a:fld>
            <a:endParaRPr lang="en-US" dirty="0"/>
          </a:p>
        </p:txBody>
      </p:sp>
      <p:sp>
        <p:nvSpPr>
          <p:cNvPr id="2" name="Header Placeholder 1"/>
          <p:cNvSpPr>
            <a:spLocks noGrp="1"/>
          </p:cNvSpPr>
          <p:nvPr>
            <p:ph type="hdr" sz="quarter"/>
          </p:nvPr>
        </p:nvSpPr>
        <p:spPr>
          <a:xfrm>
            <a:off x="1" y="1"/>
            <a:ext cx="3077102" cy="470696"/>
          </a:xfrm>
          <a:prstGeom prst="rect">
            <a:avLst/>
          </a:prstGeom>
        </p:spPr>
        <p:txBody>
          <a:bodyPr vert="horz" lIns="91593" tIns="45796" rIns="91593" bIns="45796" rtlCol="0"/>
          <a:lstStyle>
            <a:lvl1pPr algn="l">
              <a:defRPr sz="1200"/>
            </a:lvl1pPr>
          </a:lstStyle>
          <a:p>
            <a:r>
              <a:rPr lang="en-US" dirty="0"/>
              <a:t>69th General Service Conference</a:t>
            </a:r>
          </a:p>
        </p:txBody>
      </p:sp>
    </p:spTree>
    <p:extLst>
      <p:ext uri="{BB962C8B-B14F-4D97-AF65-F5344CB8AC3E}">
        <p14:creationId xmlns:p14="http://schemas.microsoft.com/office/powerpoint/2010/main" val="30071434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isitor.r20.constantcontact.com/manage/optin?v=001oGSL6wu1SRbyFplJFVXhsJmfiAwT9-c8UsT0fdV_rGWo0nkmyqyZNeqCr7gepkDIDRIYDlBrj6ttjM9WOm4EDDB8yJl8CthuzoJnKQ3qUlp0CvlcGgRGoOKITxJOzyVP1RIKrqxIgSXuW3sVMidP0w0o3wKFt4t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Name, Sobriety Date, Service Commitment.</a:t>
            </a:r>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Welcome to NERAASA 2021 – the first Virtual NERAASA.</a:t>
            </a:r>
          </a:p>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800" dirty="0"/>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My service history entails Gratitude to Ego to Challenge to Obligation to Humility (and if You’re Lucky) and back to Gratitude.</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marL="0" marR="0" lvl="0" indent="0" algn="r" defTabSz="939608" rtl="0" eaLnBrk="1" fontAlgn="auto" latinLnBrk="0" hangingPunct="1">
              <a:lnSpc>
                <a:spcPct val="100000"/>
              </a:lnSpc>
              <a:spcBef>
                <a:spcPts val="0"/>
              </a:spcBef>
              <a:spcAft>
                <a:spcPts val="0"/>
              </a:spcAft>
              <a:buClrTx/>
              <a:buSzTx/>
              <a:buFontTx/>
              <a:buNone/>
              <a:tabLst/>
              <a:defRPr/>
            </a:pPr>
            <a:fld id="{590CA2D0-7DB8-4012-AC6E-4AA8A3C684B9}"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9608" rtl="0" eaLnBrk="1" fontAlgn="auto" latinLnBrk="0" hangingPunct="1">
                <a:lnSpc>
                  <a:spcPct val="100000"/>
                </a:lnSpc>
                <a:spcBef>
                  <a:spcPts val="0"/>
                </a:spcBef>
                <a:spcAft>
                  <a:spcPts val="0"/>
                </a:spcAft>
                <a:buClrTx/>
                <a:buSzTx/>
                <a:buFontTx/>
                <a:buNone/>
                <a:tabLst/>
                <a:defRPr/>
              </a:pPr>
              <a:t>0</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2248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7037" y="4237038"/>
            <a:ext cx="6172200" cy="609599"/>
          </a:xfrm>
        </p:spPr>
        <p:txBody>
          <a:bodyPr/>
          <a:lstStyle/>
          <a:p>
            <a:pPr lvl="0">
              <a:defRPr/>
            </a:pPr>
            <a:r>
              <a:rPr lang="en-US" sz="800" dirty="0">
                <a:solidFill>
                  <a:srgbClr val="000000"/>
                </a:solidFill>
              </a:rPr>
              <a:t>Since its inception in 2010, on-line Contributions have grown just under $87,000 (or 1.38%) to almost $2.2million or 21%, in 2020.</a:t>
            </a:r>
          </a:p>
          <a:p>
            <a:pPr lvl="0">
              <a:defRPr/>
            </a:pPr>
            <a:endParaRPr lang="en-US" sz="800" b="1" dirty="0">
              <a:solidFill>
                <a:srgbClr val="000000"/>
              </a:solidFill>
            </a:endParaRPr>
          </a:p>
          <a:p>
            <a:pPr marL="0" lvl="0" indent="0" algn="l" rtl="0">
              <a:spcBef>
                <a:spcPts val="0"/>
              </a:spcBef>
              <a:spcAft>
                <a:spcPts val="0"/>
              </a:spcAft>
              <a:buNone/>
            </a:pPr>
            <a:r>
              <a:rPr lang="en-US" sz="800" b="0" i="0" u="none" strike="noStrike" dirty="0">
                <a:latin typeface="Calibri"/>
                <a:ea typeface="Calibri"/>
                <a:cs typeface="Calibri"/>
                <a:sym typeface="Calibri"/>
              </a:rPr>
              <a:t>In February 2021, the Trustees Finance Committee:</a:t>
            </a:r>
          </a:p>
          <a:p>
            <a:pPr marL="0" lvl="0" indent="0" algn="l" rtl="0">
              <a:spcBef>
                <a:spcPts val="0"/>
              </a:spcBef>
              <a:spcAft>
                <a:spcPts val="0"/>
              </a:spcAft>
              <a:buNone/>
            </a:pPr>
            <a:endParaRPr lang="en-US" sz="800" dirty="0"/>
          </a:p>
          <a:p>
            <a:pPr marL="285750" lvl="0" indent="-285750" algn="l" rtl="0">
              <a:spcBef>
                <a:spcPts val="0"/>
              </a:spcBef>
              <a:spcAft>
                <a:spcPts val="0"/>
              </a:spcAft>
              <a:buClr>
                <a:schemeClr val="dk1"/>
              </a:buClr>
              <a:buSzPts val="1200"/>
              <a:buFont typeface="Arial"/>
              <a:buChar char="•"/>
            </a:pPr>
            <a:r>
              <a:rPr lang="en-US" sz="800" b="0" i="0" u="none" strike="noStrike" dirty="0">
                <a:latin typeface="Calibri"/>
                <a:ea typeface="Calibri"/>
                <a:cs typeface="Calibri"/>
                <a:sym typeface="Calibri"/>
              </a:rPr>
              <a:t>Approved the 2021 G.S.O. budget, which reflects total revenues of $15,594,000, total expenses of $14,952,613 and a bottom-line surplus of $641,387</a:t>
            </a:r>
            <a:endParaRPr lang="en-US" sz="800" dirty="0"/>
          </a:p>
          <a:p>
            <a:pPr marL="285750" lvl="0" indent="-285750" algn="l" rtl="0">
              <a:spcBef>
                <a:spcPts val="0"/>
              </a:spcBef>
              <a:spcAft>
                <a:spcPts val="0"/>
              </a:spcAft>
              <a:buClr>
                <a:schemeClr val="dk1"/>
              </a:buClr>
              <a:buSzPts val="1200"/>
              <a:buFont typeface="Arial"/>
              <a:buChar char="•"/>
            </a:pPr>
            <a:r>
              <a:rPr lang="en-US" sz="800" b="0" i="0" u="none" strike="noStrike" dirty="0">
                <a:latin typeface="Calibri"/>
                <a:ea typeface="Calibri"/>
                <a:cs typeface="Calibri"/>
                <a:sym typeface="Calibri"/>
              </a:rPr>
              <a:t>Approved the 2021 Grapevine budget, which reflects total revenues of $1,358,481 and a bottom-line deficit of $354,225</a:t>
            </a:r>
            <a:endParaRPr lang="en-US" sz="800" dirty="0"/>
          </a:p>
          <a:p>
            <a:pPr marL="285750" lvl="0" indent="-285750" algn="l" rtl="0">
              <a:spcBef>
                <a:spcPts val="0"/>
              </a:spcBef>
              <a:spcAft>
                <a:spcPts val="0"/>
              </a:spcAft>
              <a:buClr>
                <a:schemeClr val="dk1"/>
              </a:buClr>
              <a:buSzPts val="1200"/>
              <a:buFont typeface="Arial"/>
              <a:buChar char="•"/>
            </a:pPr>
            <a:r>
              <a:rPr lang="en-US" sz="800" b="0" i="0" u="none" strike="noStrike" dirty="0">
                <a:latin typeface="Calibri"/>
                <a:ea typeface="Calibri"/>
                <a:cs typeface="Calibri"/>
                <a:sym typeface="Calibri"/>
              </a:rPr>
              <a:t>Approved the 2021 La Viña budget, which reflects total revenues of $62,968 and a bottom-line deficit of $401,790.</a:t>
            </a:r>
            <a:endParaRPr lang="en-US" sz="800" dirty="0"/>
          </a:p>
        </p:txBody>
      </p:sp>
      <p:sp>
        <p:nvSpPr>
          <p:cNvPr id="4" name="Slide Number Placeholder 3">
            <a:extLst>
              <a:ext uri="{FF2B5EF4-FFF2-40B4-BE49-F238E27FC236}">
                <a16:creationId xmlns:a16="http://schemas.microsoft.com/office/drawing/2014/main" id="{02455789-262C-4FB3-AABE-C8FC255C06D6}"/>
              </a:ext>
            </a:extLst>
          </p:cNvPr>
          <p:cNvSpPr>
            <a:spLocks noGrp="1"/>
          </p:cNvSpPr>
          <p:nvPr>
            <p:ph type="sldNum" sz="quarter" idx="10"/>
          </p:nvPr>
        </p:nvSpPr>
        <p:spPr/>
        <p:txBody>
          <a:bodyPr/>
          <a:lstStyle/>
          <a:p>
            <a:pPr>
              <a:defRPr/>
            </a:pPr>
            <a:fld id="{590CA2D0-7DB8-4012-AC6E-4AA8A3C684B9}" type="slidenum">
              <a:rPr lang="en-US" smtClean="0"/>
              <a:pPr>
                <a:defRPr/>
              </a:pPr>
              <a:t>9</a:t>
            </a:fld>
            <a:endParaRPr lang="en-US" dirty="0"/>
          </a:p>
        </p:txBody>
      </p:sp>
    </p:spTree>
    <p:extLst>
      <p:ext uri="{BB962C8B-B14F-4D97-AF65-F5344CB8AC3E}">
        <p14:creationId xmlns:p14="http://schemas.microsoft.com/office/powerpoint/2010/main" val="220121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nSpc>
                <a:spcPct val="150000"/>
              </a:lnSpc>
            </a:pPr>
            <a:r>
              <a:rPr lang="en-US" sz="800" dirty="0"/>
              <a:t>Earlier, I mentioned the upcoming International Convention in Vancouver. </a:t>
            </a:r>
          </a:p>
          <a:p>
            <a:pPr>
              <a:lnSpc>
                <a:spcPct val="150000"/>
              </a:lnSpc>
            </a:pPr>
            <a:endParaRPr lang="en-US" sz="800" dirty="0"/>
          </a:p>
          <a:p>
            <a:pPr>
              <a:lnSpc>
                <a:spcPct val="150000"/>
              </a:lnSpc>
            </a:pPr>
            <a:r>
              <a:rPr lang="en-US" sz="800" dirty="0"/>
              <a:t>While I’m saddened that we had to cancel, due to COVID, I am pleased to report that we did alright financially.</a:t>
            </a:r>
          </a:p>
          <a:p>
            <a:pPr>
              <a:lnSpc>
                <a:spcPct val="150000"/>
              </a:lnSpc>
            </a:pPr>
            <a:endParaRPr lang="en-US" sz="800" dirty="0"/>
          </a:p>
          <a:p>
            <a:pPr>
              <a:lnSpc>
                <a:spcPct val="150000"/>
              </a:lnSpc>
            </a:pPr>
            <a:r>
              <a:rPr lang="en-US" sz="800" dirty="0"/>
              <a:t>We’re still sorting it all out, we refunded everyone’s money who asked for it and we fully covered all our direct expenses.</a:t>
            </a:r>
          </a:p>
          <a:p>
            <a:pPr>
              <a:lnSpc>
                <a:spcPct val="150000"/>
              </a:lnSpc>
            </a:pPr>
            <a:r>
              <a:rPr lang="en-US" sz="800" dirty="0"/>
              <a:t>Our insurance settlement, though, had two parts:  one for Direct Expenses and one for Anticipated Income.</a:t>
            </a:r>
          </a:p>
          <a:p>
            <a:pPr>
              <a:lnSpc>
                <a:spcPct val="150000"/>
              </a:lnSpc>
            </a:pPr>
            <a:endParaRPr lang="en-US" sz="800" dirty="0"/>
          </a:p>
          <a:p>
            <a:pPr>
              <a:lnSpc>
                <a:spcPct val="150000"/>
              </a:lnSpc>
            </a:pPr>
            <a:r>
              <a:rPr lang="en-US" sz="800" dirty="0"/>
              <a:t>Thus, we are in the unenviable position of cancelling our Convention but being made whole as a result.</a:t>
            </a:r>
          </a:p>
          <a:p>
            <a:pPr>
              <a:lnSpc>
                <a:spcPct val="150000"/>
              </a:lnSpc>
            </a:pPr>
            <a:endParaRPr lang="en-US" sz="800" dirty="0"/>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I’ll talk more about this when we discuss our Prudent Reserve.   Remember this figure:  $1,181,042.</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10</a:t>
            </a:fld>
            <a:endParaRPr lang="en-US" dirty="0"/>
          </a:p>
        </p:txBody>
      </p:sp>
    </p:spTree>
    <p:extLst>
      <p:ext uri="{BB962C8B-B14F-4D97-AF65-F5344CB8AC3E}">
        <p14:creationId xmlns:p14="http://schemas.microsoft.com/office/powerpoint/2010/main" val="78426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7"/>
          <p:cNvSpPr txBox="1">
            <a:spLocks noGrp="1" noChangeArrowheads="1"/>
          </p:cNvSpPr>
          <p:nvPr/>
        </p:nvSpPr>
        <p:spPr bwMode="auto">
          <a:xfrm>
            <a:off x="4024737" y="8920117"/>
            <a:ext cx="3076096" cy="466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79" tIns="47090" rIns="94179" bIns="47090"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91140" name="Rectangle 2"/>
          <p:cNvSpPr txBox="1">
            <a:spLocks noGrp="1" noChangeArrowheads="1"/>
          </p:cNvSpPr>
          <p:nvPr/>
        </p:nvSpPr>
        <p:spPr bwMode="auto">
          <a:xfrm>
            <a:off x="2" y="3"/>
            <a:ext cx="3076096" cy="466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79" tIns="47090" rIns="94179" bIns="47090"/>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dirty="0">
              <a:latin typeface="Arial Rounded MT Bold" panose="020F0704030504030204" pitchFamily="34" charset="0"/>
            </a:endParaRPr>
          </a:p>
        </p:txBody>
      </p:sp>
      <p:sp>
        <p:nvSpPr>
          <p:cNvPr id="91142" name="Rectangle 2"/>
          <p:cNvSpPr>
            <a:spLocks noGrp="1" noRot="1" noChangeAspect="1" noChangeArrowheads="1" noTextEdit="1"/>
          </p:cNvSpPr>
          <p:nvPr>
            <p:ph type="sldImg"/>
          </p:nvPr>
        </p:nvSpPr>
        <p:spPr>
          <a:xfrm>
            <a:off x="1385888" y="615950"/>
            <a:ext cx="4333875" cy="2438400"/>
          </a:xfrm>
          <a:ln/>
        </p:spPr>
      </p:sp>
      <p:sp>
        <p:nvSpPr>
          <p:cNvPr id="5" name="Notes Placeholder 4"/>
          <p:cNvSpPr>
            <a:spLocks noGrp="1"/>
          </p:cNvSpPr>
          <p:nvPr>
            <p:ph type="body" idx="1"/>
          </p:nvPr>
        </p:nvSpPr>
        <p:spPr>
          <a:xfrm>
            <a:off x="649153" y="3094037"/>
            <a:ext cx="5956914" cy="914400"/>
          </a:xfrm>
        </p:spPr>
        <p:txBody>
          <a:bodyPr/>
          <a:lstStyle/>
          <a:p>
            <a:r>
              <a:rPr lang="en-US" sz="800" dirty="0"/>
              <a:t>** The 2020 figures come out with the 2020 Reforecast 2.0, as provided to Trustees Finance Committee on January 31, 2021.</a:t>
            </a:r>
          </a:p>
          <a:p>
            <a:r>
              <a:rPr lang="en-US" sz="800" dirty="0"/>
              <a:t>*   The 2020 figures come from SMF-53, dated December 2020.</a:t>
            </a:r>
          </a:p>
        </p:txBody>
      </p:sp>
      <p:sp>
        <p:nvSpPr>
          <p:cNvPr id="2" name="Slide Number Placeholder 1">
            <a:extLst>
              <a:ext uri="{FF2B5EF4-FFF2-40B4-BE49-F238E27FC236}">
                <a16:creationId xmlns:a16="http://schemas.microsoft.com/office/drawing/2014/main" id="{0981A3F0-8909-4174-8B54-999AD4B9A238}"/>
              </a:ext>
            </a:extLst>
          </p:cNvPr>
          <p:cNvSpPr>
            <a:spLocks noGrp="1"/>
          </p:cNvSpPr>
          <p:nvPr>
            <p:ph type="sldNum" sz="quarter" idx="10"/>
          </p:nvPr>
        </p:nvSpPr>
        <p:spPr/>
        <p:txBody>
          <a:bodyPr/>
          <a:lstStyle/>
          <a:p>
            <a:pPr>
              <a:defRPr/>
            </a:pPr>
            <a:fld id="{590CA2D0-7DB8-4012-AC6E-4AA8A3C684B9}" type="slidenum">
              <a:rPr lang="en-US" smtClean="0"/>
              <a:pPr>
                <a:defRPr/>
              </a:pPr>
              <a:t>11</a:t>
            </a:fld>
            <a:endParaRPr lang="en-US" dirty="0"/>
          </a:p>
        </p:txBody>
      </p:sp>
    </p:spTree>
    <p:extLst>
      <p:ext uri="{BB962C8B-B14F-4D97-AF65-F5344CB8AC3E}">
        <p14:creationId xmlns:p14="http://schemas.microsoft.com/office/powerpoint/2010/main" val="80528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37037"/>
            <a:ext cx="6261100" cy="457200"/>
          </a:xfrm>
        </p:spPr>
        <p:txBody>
          <a:bodyPr/>
          <a:lstStyle/>
          <a:p>
            <a:r>
              <a:rPr lang="en-US" sz="900" dirty="0"/>
              <a:t>On December 31, 2020 the Reserve Fund is 7.74.  The 20-year average is around 10 months (i.e., well within a comfortable range of 9 and 12 months).</a:t>
            </a:r>
          </a:p>
          <a:p>
            <a:endParaRPr lang="en-US" sz="900" dirty="0">
              <a:solidFill>
                <a:srgbClr val="0070C0"/>
              </a:solidFill>
              <a:effectLst/>
              <a:latin typeface="Arial" panose="020B0604020202020204" pitchFamily="34" charset="0"/>
              <a:ea typeface="Calibri" panose="020F0502020204030204" pitchFamily="34" charset="0"/>
            </a:endParaRPr>
          </a:p>
          <a:p>
            <a:r>
              <a:rPr lang="en-US" sz="1800" dirty="0">
                <a:solidFill>
                  <a:srgbClr val="0070C0"/>
                </a:solidFill>
                <a:effectLst/>
                <a:latin typeface="Arial" panose="020B0604020202020204" pitchFamily="34" charset="0"/>
                <a:ea typeface="Calibri" panose="020F0502020204030204" pitchFamily="34" charset="0"/>
              </a:rPr>
              <a:t>Also, although we received $1,181,042 from our event insurance settlement, detailed below, as of last night, the Board has not yet decided whether to:</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70C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rgbClr val="0070C0"/>
                </a:solidFill>
                <a:effectLst/>
                <a:latin typeface="Arial" panose="020B0604020202020204" pitchFamily="34" charset="0"/>
                <a:ea typeface="Times New Roman" panose="02020603050405020304" pitchFamily="18" charset="0"/>
              </a:rPr>
              <a:t>put the money into our Prudent Reserve (which sounds nice),</a:t>
            </a:r>
            <a:endParaRPr lang="en-US" sz="1800" dirty="0">
              <a:solidFill>
                <a:srgbClr val="0070C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rgbClr val="0070C0"/>
                </a:solidFill>
                <a:effectLst/>
                <a:latin typeface="Arial" panose="020B0604020202020204" pitchFamily="34" charset="0"/>
                <a:ea typeface="Times New Roman" panose="02020603050405020304" pitchFamily="18" charset="0"/>
              </a:rPr>
              <a:t>keep the money in our operating account to promptly pay vendors (which yields purchases discounts, indicated above, which is nice),</a:t>
            </a:r>
            <a:endParaRPr lang="en-US" sz="1800" dirty="0">
              <a:solidFill>
                <a:srgbClr val="0070C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rgbClr val="0070C0"/>
                </a:solidFill>
                <a:effectLst/>
                <a:latin typeface="Arial" panose="020B0604020202020204" pitchFamily="34" charset="0"/>
                <a:ea typeface="Times New Roman" panose="02020603050405020304" pitchFamily="18" charset="0"/>
              </a:rPr>
              <a:t>to apply the money to our employee pension fund and/or employee medical benefits (which would be nice, going forward, as it lessens future obligations).</a:t>
            </a:r>
            <a:endParaRPr lang="en-US" sz="1800" dirty="0">
              <a:solidFill>
                <a:srgbClr val="0070C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mj-lt"/>
              <a:buNone/>
            </a:pPr>
            <a:endParaRPr lang="en-US" sz="1800" dirty="0">
              <a:solidFill>
                <a:srgbClr val="0070C0"/>
              </a:solidFill>
              <a:effectLst/>
              <a:latin typeface="Arial" panose="020B0604020202020204" pitchFamily="34" charset="0"/>
              <a:ea typeface="Calibri" panose="020F0502020204030204" pitchFamily="34" charset="0"/>
            </a:endParaRPr>
          </a:p>
          <a:p>
            <a:pPr marL="0" marR="0" lvl="0" indent="0">
              <a:spcBef>
                <a:spcPts val="0"/>
              </a:spcBef>
              <a:spcAft>
                <a:spcPts val="0"/>
              </a:spcAft>
              <a:buFont typeface="+mj-lt"/>
              <a:buNone/>
            </a:pPr>
            <a:r>
              <a:rPr lang="en-US" sz="1800" dirty="0">
                <a:solidFill>
                  <a:srgbClr val="0070C0"/>
                </a:solidFill>
                <a:effectLst/>
                <a:latin typeface="Arial" panose="020B0604020202020204" pitchFamily="34" charset="0"/>
                <a:ea typeface="Calibri" panose="020F0502020204030204" pitchFamily="34" charset="0"/>
              </a:rPr>
              <a:t>If we apply the entire $1,181,042 to our Prudent Reserve, we will be at approximately 8.5 months (8.48).</a:t>
            </a:r>
          </a:p>
          <a:p>
            <a:pPr marL="0" marR="0" lvl="0" indent="0">
              <a:spcBef>
                <a:spcPts val="0"/>
              </a:spcBef>
              <a:spcAft>
                <a:spcPts val="0"/>
              </a:spcAft>
              <a:buFont typeface="+mj-lt"/>
              <a:buNone/>
            </a:pPr>
            <a:endParaRPr lang="en-US" sz="1800" dirty="0">
              <a:solidFill>
                <a:srgbClr val="0070C0"/>
              </a:solidFill>
              <a:effectLst/>
              <a:latin typeface="Arial" panose="020B0604020202020204" pitchFamily="34" charset="0"/>
              <a:ea typeface="Calibri" panose="020F0502020204030204" pitchFamily="34" charset="0"/>
            </a:endParaRPr>
          </a:p>
          <a:p>
            <a:pPr marL="0" marR="0" lvl="0" indent="0">
              <a:spcBef>
                <a:spcPts val="0"/>
              </a:spcBef>
              <a:spcAft>
                <a:spcPts val="0"/>
              </a:spcAft>
              <a:buFont typeface="+mj-lt"/>
              <a:buNone/>
            </a:pPr>
            <a:r>
              <a:rPr lang="en-US" sz="1800" dirty="0">
                <a:solidFill>
                  <a:srgbClr val="0070C0"/>
                </a:solidFill>
                <a:effectLst/>
                <a:latin typeface="Arial" panose="020B0604020202020204" pitchFamily="34" charset="0"/>
                <a:ea typeface="Calibri" panose="020F0502020204030204" pitchFamily="34" charset="0"/>
              </a:rPr>
              <a:t>Has your Group ever had a meeting to discuss:</a:t>
            </a:r>
          </a:p>
          <a:p>
            <a:pPr marL="0" marR="0" lvl="0" indent="0">
              <a:spcBef>
                <a:spcPts val="0"/>
              </a:spcBef>
              <a:spcAft>
                <a:spcPts val="0"/>
              </a:spcAft>
              <a:buFont typeface="+mj-lt"/>
              <a:buNone/>
            </a:pPr>
            <a:endParaRPr lang="en-US" sz="1800" dirty="0">
              <a:solidFill>
                <a:srgbClr val="0070C0"/>
              </a:solidFill>
              <a:effectLst/>
              <a:latin typeface="Arial" panose="020B060402020202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solidFill>
                  <a:srgbClr val="0070C0"/>
                </a:solidFill>
                <a:effectLst/>
                <a:latin typeface="Arial" panose="020B0604020202020204" pitchFamily="34" charset="0"/>
                <a:ea typeface="Calibri" panose="020F0502020204030204" pitchFamily="34" charset="0"/>
              </a:rPr>
              <a:t>whether to replace a Coffee Pot, </a:t>
            </a:r>
          </a:p>
          <a:p>
            <a:pPr marL="285750" marR="0" lvl="0" indent="-285750">
              <a:spcBef>
                <a:spcPts val="0"/>
              </a:spcBef>
              <a:spcAft>
                <a:spcPts val="0"/>
              </a:spcAft>
              <a:buFont typeface="Arial" panose="020B0604020202020204" pitchFamily="34" charset="0"/>
              <a:buChar char="•"/>
            </a:pPr>
            <a:r>
              <a:rPr lang="en-US" sz="1800" dirty="0">
                <a:solidFill>
                  <a:srgbClr val="0070C0"/>
                </a:solidFill>
                <a:effectLst/>
                <a:latin typeface="Arial" panose="020B0604020202020204" pitchFamily="34" charset="0"/>
                <a:ea typeface="Calibri" panose="020F0502020204030204" pitchFamily="34" charset="0"/>
              </a:rPr>
              <a:t>or whether to add to the Prudent Reserve,</a:t>
            </a:r>
          </a:p>
          <a:p>
            <a:pPr marL="285750" marR="0" lvl="0" indent="-285750">
              <a:spcBef>
                <a:spcPts val="0"/>
              </a:spcBef>
              <a:spcAft>
                <a:spcPts val="0"/>
              </a:spcAft>
              <a:buFont typeface="Arial" panose="020B0604020202020204" pitchFamily="34" charset="0"/>
              <a:buChar char="•"/>
            </a:pPr>
            <a:r>
              <a:rPr lang="en-US" sz="1800" dirty="0">
                <a:solidFill>
                  <a:srgbClr val="0070C0"/>
                </a:solidFill>
                <a:effectLst/>
                <a:latin typeface="Arial" panose="020B0604020202020204" pitchFamily="34" charset="0"/>
                <a:ea typeface="Calibri" panose="020F0502020204030204" pitchFamily="34" charset="0"/>
              </a:rPr>
              <a:t>or perhaps make a Contribution to GSO?! </a:t>
            </a:r>
            <a:endParaRPr lang="en-US" sz="1800" dirty="0">
              <a:solidFill>
                <a:srgbClr val="0070C0"/>
              </a:solidFill>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E8F0C39-F2B1-4944-8BCE-0FECF74D90CD}"/>
              </a:ext>
            </a:extLst>
          </p:cNvPr>
          <p:cNvSpPr>
            <a:spLocks noGrp="1"/>
          </p:cNvSpPr>
          <p:nvPr>
            <p:ph type="sldNum" sz="quarter" idx="10"/>
          </p:nvPr>
        </p:nvSpPr>
        <p:spPr/>
        <p:txBody>
          <a:bodyPr/>
          <a:lstStyle/>
          <a:p>
            <a:pPr>
              <a:defRPr/>
            </a:pPr>
            <a:fld id="{590CA2D0-7DB8-4012-AC6E-4AA8A3C684B9}" type="slidenum">
              <a:rPr lang="en-US" smtClean="0"/>
              <a:pPr>
                <a:defRPr/>
              </a:pPr>
              <a:t>12</a:t>
            </a:fld>
            <a:endParaRPr lang="en-US" dirty="0"/>
          </a:p>
        </p:txBody>
      </p:sp>
    </p:spTree>
    <p:extLst>
      <p:ext uri="{BB962C8B-B14F-4D97-AF65-F5344CB8AC3E}">
        <p14:creationId xmlns:p14="http://schemas.microsoft.com/office/powerpoint/2010/main" val="403229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5000"/>
              </a:lnSpc>
              <a:spcBef>
                <a:spcPct val="55000"/>
              </a:spcBef>
            </a:pPr>
            <a:r>
              <a:rPr lang="en-US" dirty="0"/>
              <a:t>You can’t stop AA - even in a pandemic!  </a:t>
            </a:r>
          </a:p>
          <a:p>
            <a:pPr algn="just">
              <a:lnSpc>
                <a:spcPct val="125000"/>
              </a:lnSpc>
              <a:spcBef>
                <a:spcPct val="55000"/>
              </a:spcBef>
            </a:pPr>
            <a:endParaRPr lang="en-US" dirty="0"/>
          </a:p>
          <a:p>
            <a:pPr algn="just">
              <a:lnSpc>
                <a:spcPct val="125000"/>
              </a:lnSpc>
              <a:spcBef>
                <a:spcPct val="55000"/>
              </a:spcBef>
            </a:pPr>
            <a:r>
              <a:rPr lang="en-US" dirty="0"/>
              <a:t>Leveraging technology and telecommunications platforms, online meetings sprung up all over the world.</a:t>
            </a:r>
          </a:p>
          <a:p>
            <a:pPr algn="just">
              <a:lnSpc>
                <a:spcPct val="125000"/>
              </a:lnSpc>
              <a:spcBef>
                <a:spcPct val="55000"/>
              </a:spcBef>
            </a:pPr>
            <a:r>
              <a:rPr lang="en-US" dirty="0"/>
              <a:t>Tell the story about Aubrey and Pedro traveling to people’s homes to make sure they were connected and able to support carrying the message.</a:t>
            </a:r>
          </a:p>
          <a:p>
            <a:pPr algn="just">
              <a:lnSpc>
                <a:spcPct val="125000"/>
              </a:lnSpc>
              <a:spcBef>
                <a:spcPct val="55000"/>
              </a:spcBef>
            </a:pPr>
            <a:endParaRPr lang="en-US" dirty="0"/>
          </a:p>
          <a:p>
            <a:pPr algn="just">
              <a:lnSpc>
                <a:spcPct val="125000"/>
              </a:lnSpc>
              <a:spcBef>
                <a:spcPct val="55000"/>
              </a:spcBef>
            </a:pPr>
            <a:r>
              <a:rPr lang="en-US" dirty="0"/>
              <a:t>They kept the wheels on the wagon -</a:t>
            </a:r>
          </a:p>
        </p:txBody>
      </p:sp>
      <p:sp>
        <p:nvSpPr>
          <p:cNvPr id="4" name="Slide Number Placeholder 3"/>
          <p:cNvSpPr>
            <a:spLocks noGrp="1"/>
          </p:cNvSpPr>
          <p:nvPr>
            <p:ph type="sldNum" sz="quarter" idx="5"/>
          </p:nvPr>
        </p:nvSpPr>
        <p:spPr/>
        <p:txBody>
          <a:bodyPr/>
          <a:lstStyle/>
          <a:p>
            <a:pPr marL="0" marR="0" lvl="0" indent="0" algn="r" defTabSz="932268" rtl="0" eaLnBrk="1" fontAlgn="auto" latinLnBrk="0" hangingPunct="1">
              <a:lnSpc>
                <a:spcPct val="100000"/>
              </a:lnSpc>
              <a:spcBef>
                <a:spcPts val="0"/>
              </a:spcBef>
              <a:spcAft>
                <a:spcPts val="0"/>
              </a:spcAft>
              <a:buClrTx/>
              <a:buSzTx/>
              <a:buFontTx/>
              <a:buNone/>
              <a:tabLst/>
              <a:defRPr/>
            </a:pPr>
            <a:fld id="{46B989C8-E4C7-43FE-8083-6E3AF5184ED5}"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2268"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2764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rPr>
              <a:t>As for my experience serving on the GSB, it has been a roller coaster ride.</a:t>
            </a:r>
          </a:p>
          <a:p>
            <a:pPr algn="l"/>
            <a:endParaRPr lang="en-US" sz="1200" b="0" i="0" u="none" strike="noStrike" baseline="0" dirty="0">
              <a:latin typeface="Arial" panose="020B0604020202020204" pitchFamily="34" charset="0"/>
            </a:endParaRPr>
          </a:p>
          <a:p>
            <a:pPr marL="171450" indent="-171450" algn="l">
              <a:buFont typeface="Arial" panose="020B0604020202020204" pitchFamily="34" charset="0"/>
              <a:buChar char="•"/>
            </a:pPr>
            <a:r>
              <a:rPr lang="en-US" sz="1200" b="0" i="0" u="none" strike="noStrike" baseline="0" dirty="0">
                <a:latin typeface="Arial" panose="020B0604020202020204" pitchFamily="34" charset="0"/>
              </a:rPr>
              <a:t>Contributions in 2019 were at their peak while literature sales were brisk,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latin typeface="Arial" panose="020B0604020202020204" pitchFamily="34" charset="0"/>
              </a:rPr>
              <a:t>The long-awaited Meeting Guide APP became a reality,</a:t>
            </a:r>
          </a:p>
          <a:p>
            <a:pPr marL="171450" indent="-171450" algn="l">
              <a:buFont typeface="Arial" panose="020B0604020202020204" pitchFamily="34" charset="0"/>
              <a:buChar char="•"/>
            </a:pPr>
            <a:r>
              <a:rPr lang="en-US" sz="1200" b="0" i="0" u="none" strike="noStrike" baseline="0" dirty="0">
                <a:latin typeface="Arial" panose="020B0604020202020204" pitchFamily="34" charset="0"/>
              </a:rPr>
              <a:t>Optimism permeated the General Service Board, and</a:t>
            </a:r>
          </a:p>
          <a:p>
            <a:pPr marL="171450" indent="-171450" algn="l">
              <a:buFont typeface="Arial" panose="020B0604020202020204" pitchFamily="34" charset="0"/>
              <a:buChar char="•"/>
            </a:pPr>
            <a:r>
              <a:rPr lang="en-US" sz="1200" b="0" i="0" u="none" strike="noStrike" baseline="0" dirty="0">
                <a:latin typeface="Arial" panose="020B0604020202020204" pitchFamily="34" charset="0"/>
              </a:rPr>
              <a:t>The long-awaited ERP project was underway.</a:t>
            </a:r>
          </a:p>
          <a:p>
            <a:pPr marL="0" indent="0" algn="l">
              <a:buFont typeface="Arial" panose="020B0604020202020204" pitchFamily="34" charset="0"/>
              <a:buNone/>
            </a:pPr>
            <a:endParaRPr lang="en-US" sz="1200" b="0" i="0" u="none" strike="noStrike"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baseline="0" dirty="0">
                <a:latin typeface="Arial" panose="020B0604020202020204" pitchFamily="34" charset="0"/>
              </a:rPr>
              <a:t>So, I volunteered for challenging Committee Service and set about making the most of this opportunity.</a:t>
            </a:r>
          </a:p>
          <a:p>
            <a:pPr marL="0" indent="0" algn="l">
              <a:buFont typeface="Arial" panose="020B0604020202020204" pitchFamily="34" charset="0"/>
              <a:buNone/>
            </a:pPr>
            <a:endParaRPr lang="en-US" sz="1200" b="0" i="0" u="none" strike="noStrike" baseline="0" dirty="0">
              <a:latin typeface="Arial" panose="020B0604020202020204" pitchFamily="34" charset="0"/>
            </a:endParaRPr>
          </a:p>
          <a:p>
            <a:pPr algn="l"/>
            <a:r>
              <a:rPr lang="en-US" sz="1200" b="0" i="0" u="none" strike="noStrike" baseline="0" dirty="0">
                <a:latin typeface="Arial" panose="020B0604020202020204" pitchFamily="34" charset="0"/>
              </a:rPr>
              <a:t>Then came: </a:t>
            </a:r>
          </a:p>
          <a:p>
            <a:pPr algn="l"/>
            <a:endParaRPr lang="en-US" sz="1200" b="0" i="0" u="none" strike="noStrike" baseline="0" dirty="0">
              <a:latin typeface="Arial" panose="020B0604020202020204" pitchFamily="34" charset="0"/>
            </a:endParaRPr>
          </a:p>
          <a:p>
            <a:pPr marL="171450" indent="-171450" algn="l">
              <a:buFont typeface="Arial" panose="020B0604020202020204" pitchFamily="34" charset="0"/>
              <a:buChar char="•"/>
            </a:pPr>
            <a:r>
              <a:rPr lang="en-US" sz="1200" b="0" i="0" u="none" strike="noStrike" baseline="0" dirty="0">
                <a:latin typeface="Arial" panose="020B0604020202020204" pitchFamily="34" charset="0"/>
              </a:rPr>
              <a:t>COVID // Book Sales Declined // Virtual GSC // Cancelled the “In-Person” International // Voluntary Retirement 95 to 75.</a:t>
            </a:r>
          </a:p>
          <a:p>
            <a:pPr marL="0" indent="0" algn="l">
              <a:buFont typeface="Arial" panose="020B0604020202020204" pitchFamily="34" charset="0"/>
              <a:buNone/>
            </a:pPr>
            <a:endParaRPr lang="en-US" sz="1200" b="0" i="0" u="none" strike="noStrike" baseline="0" dirty="0">
              <a:latin typeface="Arial" panose="020B0604020202020204" pitchFamily="34" charset="0"/>
            </a:endParaRPr>
          </a:p>
          <a:p>
            <a:pPr marL="171450" indent="-171450" algn="l">
              <a:buFont typeface="Arial" panose="020B0604020202020204" pitchFamily="34" charset="0"/>
              <a:buChar char="•"/>
            </a:pPr>
            <a:r>
              <a:rPr lang="en-US" sz="1200" b="0" i="0" u="none" strike="noStrike" baseline="0" dirty="0">
                <a:latin typeface="Arial" panose="020B0604020202020204" pitchFamily="34" charset="0"/>
              </a:rPr>
              <a:t>Fellowship Rally // Virtual Forums – US and Canada // ERP includes Financial, Web Site and now Fellowship Connection (Group Services) upgrades.</a:t>
            </a:r>
          </a:p>
        </p:txBody>
      </p:sp>
      <p:sp>
        <p:nvSpPr>
          <p:cNvPr id="4" name="Slide Number Placeholder 3"/>
          <p:cNvSpPr>
            <a:spLocks noGrp="1"/>
          </p:cNvSpPr>
          <p:nvPr>
            <p:ph type="sldNum" sz="quarter" idx="5"/>
          </p:nvPr>
        </p:nvSpPr>
        <p:spPr/>
        <p:txBody>
          <a:bodyPr/>
          <a:lstStyle/>
          <a:p>
            <a:pPr marL="0" marR="0" lvl="0" indent="0" algn="r" defTabSz="939608" rtl="0" eaLnBrk="1" fontAlgn="auto" latinLnBrk="0" hangingPunct="1">
              <a:lnSpc>
                <a:spcPct val="100000"/>
              </a:lnSpc>
              <a:spcBef>
                <a:spcPts val="0"/>
              </a:spcBef>
              <a:spcAft>
                <a:spcPts val="0"/>
              </a:spcAft>
              <a:buClrTx/>
              <a:buSzTx/>
              <a:buFontTx/>
              <a:buNone/>
              <a:tabLst/>
              <a:defRPr/>
            </a:pPr>
            <a:fld id="{590CA2D0-7DB8-4012-AC6E-4AA8A3C684B9}"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9608"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2788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latin typeface="Arial" panose="020B0604020202020204" pitchFamily="34" charset="0"/>
              </a:rPr>
              <a:t>We evaluated our first Virtual General Service Conference and applying lessons learned to our second.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Upgrades were made to the Meeting Guide APP to accommodate Online – I can’t even keep up with them</a:t>
            </a:r>
            <a:r>
              <a:rPr lang="en-US" dirty="0">
                <a:sym typeface="Wingdings" panose="05000000000000000000" pitchFamily="2" charset="2"/>
              </a:rPr>
              <a:t>.</a:t>
            </a:r>
          </a:p>
          <a:p>
            <a:pPr marL="171450" indent="-171450" algn="l">
              <a:buFont typeface="Arial" panose="020B0604020202020204" pitchFamily="34" charset="0"/>
              <a:buChar char="•"/>
            </a:pPr>
            <a:r>
              <a:rPr lang="en-US" sz="1200" b="0" i="0" u="none" strike="noStrike" baseline="0" dirty="0">
                <a:latin typeface="Arial" panose="020B0604020202020204" pitchFamily="34" charset="0"/>
              </a:rPr>
              <a:t>We completed two US-Canada Forums.  Our web re-design was completed – from home!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latin typeface="Arial" panose="020B0604020202020204" pitchFamily="34" charset="0"/>
              </a:rPr>
              <a:t>ERP has been implemented and Registrar Training is well underway.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Calibri"/>
                <a:ea typeface="Calibri"/>
                <a:cs typeface="Calibri"/>
                <a:sym typeface="Calibri"/>
              </a:rPr>
              <a:t>Overall, ERP will reduce labor costs and streamline processes required to support the Fellowship. </a:t>
            </a:r>
            <a:endParaRPr lang="en-US" sz="1200" b="0" i="0" u="none" strike="noStrike" baseline="0"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latin typeface="Arial" panose="020B0604020202020204" pitchFamily="34" charset="0"/>
              </a:rPr>
              <a:t>A tribute to our GSO Staffs, AAGV, Executives, and “Tradition 8” Service Workers – working from home! </a:t>
            </a:r>
            <a:endParaRPr lang="en-US" dirty="0"/>
          </a:p>
        </p:txBody>
      </p:sp>
      <p:sp>
        <p:nvSpPr>
          <p:cNvPr id="4" name="Slide Number Placeholder 3"/>
          <p:cNvSpPr>
            <a:spLocks noGrp="1"/>
          </p:cNvSpPr>
          <p:nvPr>
            <p:ph type="sldNum" sz="quarter" idx="5"/>
          </p:nvPr>
        </p:nvSpPr>
        <p:spPr/>
        <p:txBody>
          <a:bodyPr/>
          <a:lstStyle/>
          <a:p>
            <a:pPr marL="0" marR="0" lvl="0" indent="0" algn="r" defTabSz="939608" rtl="0" eaLnBrk="1" fontAlgn="auto" latinLnBrk="0" hangingPunct="1">
              <a:lnSpc>
                <a:spcPct val="100000"/>
              </a:lnSpc>
              <a:spcBef>
                <a:spcPts val="0"/>
              </a:spcBef>
              <a:spcAft>
                <a:spcPts val="0"/>
              </a:spcAft>
              <a:buClrTx/>
              <a:buSzTx/>
              <a:buFontTx/>
              <a:buNone/>
              <a:tabLst/>
              <a:defRPr/>
            </a:pPr>
            <a:fld id="{590CA2D0-7DB8-4012-AC6E-4AA8A3C684B9}"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9608"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2311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nSpc>
                <a:spcPct val="150000"/>
              </a:lnSpc>
            </a:pPr>
            <a:r>
              <a:rPr lang="en-CA" sz="1800" dirty="0">
                <a:effectLst/>
                <a:latin typeface="Arial" panose="020B0604020202020204" pitchFamily="34" charset="0"/>
                <a:ea typeface="Times New Roman" panose="02020603050405020304" pitchFamily="18" charset="0"/>
              </a:rPr>
              <a:t>What are we doing with your money …</a:t>
            </a:r>
          </a:p>
          <a:p>
            <a:pPr>
              <a:lnSpc>
                <a:spcPct val="150000"/>
              </a:lnSpc>
            </a:pPr>
            <a:endParaRPr lang="en-CA" sz="1800" dirty="0">
              <a:effectLst/>
              <a:latin typeface="Arial" panose="020B0604020202020204" pitchFamily="34" charset="0"/>
            </a:endParaRPr>
          </a:p>
          <a:p>
            <a:pPr>
              <a:lnSpc>
                <a:spcPct val="150000"/>
              </a:lnSpc>
            </a:pPr>
            <a:r>
              <a:rPr lang="en-CA" sz="1800" dirty="0">
                <a:effectLst/>
                <a:latin typeface="Arial" panose="020B0604020202020204" pitchFamily="34" charset="0"/>
              </a:rPr>
              <a:t>Last year, 102 languages.  Last year, 71 languages.</a:t>
            </a:r>
          </a:p>
          <a:p>
            <a:pPr>
              <a:lnSpc>
                <a:spcPct val="150000"/>
              </a:lnSpc>
            </a:pPr>
            <a:endParaRPr lang="en-CA" sz="1800" dirty="0">
              <a:effectLst/>
              <a:latin typeface="Arial" panose="020B0604020202020204" pitchFamily="34" charset="0"/>
            </a:endParaRPr>
          </a:p>
          <a:p>
            <a:pPr marL="0" marR="0" lvl="0" indent="0" algn="l" defTabSz="914400" rtl="0" eaLnBrk="0" fontAlgn="base" latinLnBrk="0" hangingPunct="0">
              <a:lnSpc>
                <a:spcPct val="150000"/>
              </a:lnSpc>
              <a:spcBef>
                <a:spcPct val="30000"/>
              </a:spcBef>
              <a:spcAft>
                <a:spcPct val="0"/>
              </a:spcAft>
              <a:buClrTx/>
              <a:buSzTx/>
              <a:buFontTx/>
              <a:buNone/>
              <a:tabLst/>
              <a:defRPr/>
            </a:pPr>
            <a:r>
              <a:rPr lang="en-CA" sz="800" i="1" dirty="0">
                <a:effectLst/>
                <a:latin typeface="Arial" panose="020B0604020202020204" pitchFamily="34" charset="0"/>
                <a:ea typeface="Times New Roman" panose="02020603050405020304" pitchFamily="18" charset="0"/>
              </a:rPr>
              <a:t>Our Great Responsibility</a:t>
            </a:r>
            <a:r>
              <a:rPr lang="en-CA" sz="800" dirty="0">
                <a:effectLst/>
                <a:latin typeface="Arial" panose="020B0604020202020204" pitchFamily="34" charset="0"/>
                <a:ea typeface="Times New Roman" panose="02020603050405020304" pitchFamily="18" charset="0"/>
              </a:rPr>
              <a:t>” has sold over </a:t>
            </a:r>
            <a:r>
              <a:rPr lang="en-CA" sz="800" u="dbl" dirty="0">
                <a:effectLst/>
                <a:latin typeface="Arial" panose="020B0604020202020204" pitchFamily="34" charset="0"/>
                <a:ea typeface="Times New Roman" panose="02020603050405020304" pitchFamily="18" charset="0"/>
              </a:rPr>
              <a:t>43,000</a:t>
            </a:r>
            <a:r>
              <a:rPr lang="en-CA" sz="800" dirty="0">
                <a:effectLst/>
                <a:latin typeface="Arial" panose="020B0604020202020204" pitchFamily="34" charset="0"/>
                <a:ea typeface="Times New Roman" panose="02020603050405020304" pitchFamily="18" charset="0"/>
              </a:rPr>
              <a:t> copies (since its May 9, 2019 release) while adding nearly $</a:t>
            </a:r>
            <a:r>
              <a:rPr lang="en-CA" sz="800" u="dbl" dirty="0">
                <a:effectLst/>
                <a:latin typeface="Arial" panose="020B0604020202020204" pitchFamily="34" charset="0"/>
                <a:ea typeface="Times New Roman" panose="02020603050405020304" pitchFamily="18" charset="0"/>
              </a:rPr>
              <a:t>40,000</a:t>
            </a:r>
            <a:r>
              <a:rPr lang="en-CA" sz="800" dirty="0">
                <a:effectLst/>
                <a:latin typeface="Arial" panose="020B0604020202020204" pitchFamily="34" charset="0"/>
                <a:ea typeface="Times New Roman" panose="02020603050405020304" pitchFamily="18" charset="0"/>
              </a:rPr>
              <a:t> of gross sales revenue.  Per our Publishing Director: “From a strictly finance P&amp;L standpoint: all editorial, translation, production and printing costs were all covered and far surpassed by sales revenue prior to year-end 2020.</a:t>
            </a:r>
            <a:endParaRPr lang="en-US" sz="800" dirty="0"/>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16</a:t>
            </a:fld>
            <a:endParaRPr lang="en-US" dirty="0"/>
          </a:p>
        </p:txBody>
      </p:sp>
    </p:spTree>
    <p:extLst>
      <p:ext uri="{BB962C8B-B14F-4D97-AF65-F5344CB8AC3E}">
        <p14:creationId xmlns:p14="http://schemas.microsoft.com/office/powerpoint/2010/main" val="3278452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Ingram CoreSource Plus, setting up distribution with 38 major eBook platforms (including Amazon, Apple, B&amp;N, Kobo, Google Play books, BibliU, Hoopla, Libreka, Libri, Mackin Education, Scribd, and Overdrive0: as well as 13 major audiobook vendors, including Audio Apple, Audible, Audio Kobo, Audio Google Play, Hummingbird, and Storytel.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indent="0">
              <a:spcBef>
                <a:spcPts val="600"/>
              </a:spcBef>
              <a:spcAft>
                <a:spcPts val="1200"/>
              </a:spcAft>
              <a:buNone/>
              <a:tabLst>
                <a:tab pos="441325" algn="l"/>
              </a:tabLst>
            </a:pPr>
            <a:endParaRPr lang="en-US" sz="800" dirty="0"/>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17</a:t>
            </a:fld>
            <a:endParaRPr lang="en-US" dirty="0"/>
          </a:p>
        </p:txBody>
      </p:sp>
    </p:spTree>
    <p:extLst>
      <p:ext uri="{BB962C8B-B14F-4D97-AF65-F5344CB8AC3E}">
        <p14:creationId xmlns:p14="http://schemas.microsoft.com/office/powerpoint/2010/main" val="4012158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227514"/>
            <a:ext cx="6261100" cy="1076323"/>
          </a:xfrm>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tab pos="441325" algn="l"/>
              </a:tabLst>
              <a:defRPr/>
            </a:pPr>
            <a:r>
              <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We made the online Grapevine available at no charge throughout the Spring and early Summer, and our internet visits skyrocketed!</a:t>
            </a:r>
            <a:endParaRPr lang="en-US" sz="2400" dirty="0"/>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tab pos="441325" algn="l"/>
              </a:tabLst>
              <a:defRPr/>
            </a:pPr>
            <a:endPar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600"/>
              </a:spcBef>
              <a:spcAft>
                <a:spcPts val="1200"/>
              </a:spcAft>
              <a:buClrTx/>
              <a:buSzTx/>
              <a:buFont typeface="Courier New" panose="02070309020205020404" pitchFamily="49" charset="0"/>
              <a:buChar char="o"/>
              <a:tabLst>
                <a:tab pos="441325" algn="l"/>
              </a:tabLst>
              <a:defRPr/>
            </a:pPr>
            <a:r>
              <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GV Magazine Actual: 63,397; Budgeted: 67,802</a:t>
            </a:r>
          </a:p>
          <a:p>
            <a:pPr marL="342900" marR="0" lvl="0" indent="-342900" algn="l" defTabSz="914400" rtl="0" eaLnBrk="1" fontAlgn="auto" latinLnBrk="0" hangingPunct="1">
              <a:lnSpc>
                <a:spcPct val="100000"/>
              </a:lnSpc>
              <a:spcBef>
                <a:spcPts val="600"/>
              </a:spcBef>
              <a:spcAft>
                <a:spcPts val="1200"/>
              </a:spcAft>
              <a:buClrTx/>
              <a:buSzTx/>
              <a:buFont typeface="Courier New" panose="02070309020205020404" pitchFamily="49" charset="0"/>
              <a:buChar char="o"/>
              <a:tabLst>
                <a:tab pos="441325" algn="l"/>
              </a:tabLst>
              <a:defRPr/>
            </a:pPr>
            <a:r>
              <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GV Online Actual: 3,558; Budgeted: 4,046</a:t>
            </a:r>
          </a:p>
          <a:p>
            <a:pPr marL="342900" marR="0" lvl="0" indent="-342900" algn="l" defTabSz="914400" rtl="0" eaLnBrk="1" fontAlgn="auto" latinLnBrk="0" hangingPunct="1">
              <a:lnSpc>
                <a:spcPct val="100000"/>
              </a:lnSpc>
              <a:spcBef>
                <a:spcPts val="600"/>
              </a:spcBef>
              <a:spcAft>
                <a:spcPts val="1200"/>
              </a:spcAft>
              <a:buClrTx/>
              <a:buSzTx/>
              <a:buFont typeface="Courier New" panose="02070309020205020404" pitchFamily="49" charset="0"/>
              <a:buChar char="o"/>
              <a:tabLst>
                <a:tab pos="441325" algn="l"/>
              </a:tabLst>
              <a:defRPr/>
            </a:pPr>
            <a:r>
              <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GV APP or ePub: 1,617; No Budgeted Amount.</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tab pos="441325" algn="l"/>
              </a:tabLst>
              <a:defRPr/>
            </a:pPr>
            <a:endParaRPr kumimoji="0" lang="en-US"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
        <p:nvSpPr>
          <p:cNvPr id="4" name="Slide Number Placeholder 3">
            <a:extLst>
              <a:ext uri="{FF2B5EF4-FFF2-40B4-BE49-F238E27FC236}">
                <a16:creationId xmlns:a16="http://schemas.microsoft.com/office/drawing/2014/main" id="{522CDB9A-1381-46C8-A92E-9BB6629D4162}"/>
              </a:ext>
            </a:extLst>
          </p:cNvPr>
          <p:cNvSpPr>
            <a:spLocks noGrp="1"/>
          </p:cNvSpPr>
          <p:nvPr>
            <p:ph type="sldNum" sz="quarter" idx="10"/>
          </p:nvPr>
        </p:nvSpPr>
        <p:spPr/>
        <p:txBody>
          <a:bodyPr/>
          <a:lstStyle/>
          <a:p>
            <a:pPr>
              <a:defRPr/>
            </a:pPr>
            <a:fld id="{590CA2D0-7DB8-4012-AC6E-4AA8A3C684B9}" type="slidenum">
              <a:rPr lang="en-US" smtClean="0"/>
              <a:pPr>
                <a:defRPr/>
              </a:pPr>
              <a:t>18</a:t>
            </a:fld>
            <a:endParaRPr lang="en-US" dirty="0"/>
          </a:p>
        </p:txBody>
      </p:sp>
    </p:spTree>
    <p:extLst>
      <p:ext uri="{BB962C8B-B14F-4D97-AF65-F5344CB8AC3E}">
        <p14:creationId xmlns:p14="http://schemas.microsoft.com/office/powerpoint/2010/main" val="69223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gn="l"/>
            <a:r>
              <a:rPr lang="en-US" sz="800" dirty="0"/>
              <a:t>Read the right side:  These estimates are extracted from the e-Final Conference Report, page 11 of 14.</a:t>
            </a:r>
          </a:p>
          <a:p>
            <a:pPr algn="l"/>
            <a:endParaRPr lang="en-US" sz="800" dirty="0"/>
          </a:p>
          <a:p>
            <a:pPr algn="l"/>
            <a:r>
              <a:rPr lang="en-US" sz="800" dirty="0"/>
              <a:t>Do you see that arrow - that’s me.  In April of 2021, I’ll sit at the table.  Then, in May, I’ll spend the next two years walking away - slooooowly.</a:t>
            </a:r>
          </a:p>
          <a:p>
            <a:pPr algn="l"/>
            <a:endParaRPr lang="en-US" sz="800" dirty="0"/>
          </a:p>
          <a:p>
            <a:pPr algn="l"/>
            <a:r>
              <a:rPr lang="en-US" sz="800" dirty="0"/>
              <a:t>This is our Spirit of Rotation in action.</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1</a:t>
            </a:fld>
            <a:endParaRPr lang="en-US" dirty="0"/>
          </a:p>
        </p:txBody>
      </p:sp>
    </p:spTree>
    <p:extLst>
      <p:ext uri="{BB962C8B-B14F-4D97-AF65-F5344CB8AC3E}">
        <p14:creationId xmlns:p14="http://schemas.microsoft.com/office/powerpoint/2010/main" val="712141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61100" cy="3522663"/>
          </a:xfrm>
        </p:spPr>
      </p:sp>
      <p:sp>
        <p:nvSpPr>
          <p:cNvPr id="3" name="Notes Placeholder 2"/>
          <p:cNvSpPr>
            <a:spLocks noGrp="1"/>
          </p:cNvSpPr>
          <p:nvPr>
            <p:ph type="body" idx="1"/>
          </p:nvPr>
        </p:nvSpPr>
        <p:spPr>
          <a:xfrm>
            <a:off x="422275" y="4237038"/>
            <a:ext cx="6183792" cy="533399"/>
          </a:xfrm>
        </p:spPr>
        <p:txBody>
          <a:bodyPr/>
          <a:lstStyle/>
          <a:p>
            <a:pPr algn="just"/>
            <a:r>
              <a:rPr lang="en-US" sz="900" dirty="0"/>
              <a:t>The subscription levels for our Spanish language magazine,</a:t>
            </a:r>
            <a:r>
              <a:rPr lang="en-US" sz="900" b="1" dirty="0"/>
              <a:t> </a:t>
            </a:r>
            <a:r>
              <a:rPr lang="en-US" sz="900" dirty="0"/>
              <a:t>La Viña, for the last 15 years, with 2020 having average magazine subscriptions of 9,708.</a:t>
            </a:r>
          </a:p>
          <a:p>
            <a:pPr algn="just">
              <a:lnSpc>
                <a:spcPct val="150000"/>
              </a:lnSpc>
            </a:pPr>
            <a:endParaRPr lang="en-US" sz="1100" dirty="0"/>
          </a:p>
          <a:p>
            <a:pPr algn="just">
              <a:lnSpc>
                <a:spcPct val="150000"/>
              </a:lnSpc>
            </a:pPr>
            <a:r>
              <a:rPr lang="en-US" sz="1100" dirty="0"/>
              <a:t>One of the reasons for this steep drop is the cancellation of large-scale Spanish events throughout 2020.</a:t>
            </a:r>
          </a:p>
        </p:txBody>
      </p:sp>
      <p:sp>
        <p:nvSpPr>
          <p:cNvPr id="4" name="Slide Number Placeholder 3">
            <a:extLst>
              <a:ext uri="{FF2B5EF4-FFF2-40B4-BE49-F238E27FC236}">
                <a16:creationId xmlns:a16="http://schemas.microsoft.com/office/drawing/2014/main" id="{B5A0FD27-82C4-4B1B-996E-2322B942DDEC}"/>
              </a:ext>
            </a:extLst>
          </p:cNvPr>
          <p:cNvSpPr>
            <a:spLocks noGrp="1"/>
          </p:cNvSpPr>
          <p:nvPr>
            <p:ph type="sldNum" sz="quarter" idx="10"/>
          </p:nvPr>
        </p:nvSpPr>
        <p:spPr/>
        <p:txBody>
          <a:bodyPr/>
          <a:lstStyle/>
          <a:p>
            <a:pPr>
              <a:defRPr/>
            </a:pPr>
            <a:fld id="{590CA2D0-7DB8-4012-AC6E-4AA8A3C684B9}" type="slidenum">
              <a:rPr lang="en-US" smtClean="0"/>
              <a:pPr>
                <a:defRPr/>
              </a:pPr>
              <a:t>19</a:t>
            </a:fld>
            <a:endParaRPr lang="en-US" dirty="0"/>
          </a:p>
        </p:txBody>
      </p:sp>
    </p:spTree>
    <p:extLst>
      <p:ext uri="{BB962C8B-B14F-4D97-AF65-F5344CB8AC3E}">
        <p14:creationId xmlns:p14="http://schemas.microsoft.com/office/powerpoint/2010/main" val="40334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indent="0">
              <a:spcBef>
                <a:spcPts val="600"/>
              </a:spcBef>
              <a:spcAft>
                <a:spcPts val="1200"/>
              </a:spcAft>
              <a:buNone/>
              <a:tabLst>
                <a:tab pos="441325" algn="l"/>
              </a:tabLst>
            </a:pPr>
            <a:r>
              <a:rPr lang="en-US" sz="800" dirty="0"/>
              <a:t>Just read.</a:t>
            </a:r>
          </a:p>
          <a:p>
            <a:pPr marL="0" indent="0">
              <a:spcBef>
                <a:spcPts val="600"/>
              </a:spcBef>
              <a:spcAft>
                <a:spcPts val="1200"/>
              </a:spcAft>
              <a:buNone/>
              <a:tabLst>
                <a:tab pos="441325" algn="l"/>
              </a:tabLst>
            </a:pPr>
            <a:endParaRPr lang="en-US" sz="800" dirty="0"/>
          </a:p>
          <a:p>
            <a:pPr marL="0" indent="0">
              <a:spcBef>
                <a:spcPts val="600"/>
              </a:spcBef>
              <a:spcAft>
                <a:spcPts val="1200"/>
              </a:spcAft>
              <a:buNone/>
              <a:tabLst>
                <a:tab pos="441325" algn="l"/>
              </a:tabLst>
            </a:pPr>
            <a:r>
              <a:rPr lang="en-US" sz="800" dirty="0"/>
              <a:t>This year, La Viña is celebrating its 25</a:t>
            </a:r>
            <a:r>
              <a:rPr lang="en-US" sz="800" baseline="30000" dirty="0"/>
              <a:t>th</a:t>
            </a:r>
            <a:r>
              <a:rPr lang="en-US" sz="800" dirty="0"/>
              <a:t> Anniversary (July/August issue)!</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20</a:t>
            </a:fld>
            <a:endParaRPr lang="en-US" dirty="0"/>
          </a:p>
        </p:txBody>
      </p:sp>
    </p:spTree>
    <p:extLst>
      <p:ext uri="{BB962C8B-B14F-4D97-AF65-F5344CB8AC3E}">
        <p14:creationId xmlns:p14="http://schemas.microsoft.com/office/powerpoint/2010/main" val="270450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342900" indent="-342900">
              <a:buFont typeface="Arial" panose="020B0604020202020204" pitchFamily="34" charset="0"/>
              <a:buChar char="•"/>
            </a:pPr>
            <a:r>
              <a:rPr lang="en-US" sz="1200" dirty="0"/>
              <a:t>YouTube videos are currently available in English and Spanish, with more on the way.</a:t>
            </a:r>
          </a:p>
          <a:p>
            <a:pPr marL="342900" indent="-342900">
              <a:buFont typeface="Arial" panose="020B0604020202020204" pitchFamily="34" charset="0"/>
              <a:buChar char="•"/>
            </a:pPr>
            <a:r>
              <a:rPr lang="en-US" sz="1200" dirty="0"/>
              <a:t>There are short stories read by the actual author with a backdrop photograph submitted by a member.</a:t>
            </a:r>
          </a:p>
          <a:p>
            <a:pPr marL="342900" indent="-342900">
              <a:buFont typeface="Arial" panose="020B0604020202020204" pitchFamily="34" charset="0"/>
              <a:buChar char="•"/>
            </a:pPr>
            <a:r>
              <a:rPr lang="en-US" sz="1200" dirty="0"/>
              <a:t>Several explainer videos have been added, including “</a:t>
            </a:r>
            <a:r>
              <a:rPr lang="en-US" sz="1200" i="1" dirty="0"/>
              <a:t>Carry the Message</a:t>
            </a:r>
            <a:r>
              <a:rPr lang="en-US" sz="1200" dirty="0"/>
              <a:t>” and “</a:t>
            </a:r>
            <a:r>
              <a:rPr lang="en-US" sz="1200" i="1" dirty="0"/>
              <a:t>How to be a GVR or RLV</a:t>
            </a:r>
            <a:r>
              <a:rPr lang="en-US" sz="1200" dirty="0"/>
              <a: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800" dirty="0"/>
              <a:t>While we’re still the International Journal of Alcoholics Anonymous, we’re now also the </a:t>
            </a:r>
            <a:r>
              <a:rPr lang="en-US" sz="800" b="1" dirty="0"/>
              <a:t>Voice</a:t>
            </a:r>
            <a:r>
              <a:rPr lang="en-US" sz="800" dirty="0"/>
              <a:t> of AA!</a:t>
            </a:r>
            <a:endParaRPr lang="en-US" sz="1200" dirty="0"/>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marL="0" marR="0" lvl="0" indent="0" algn="r" defTabSz="939608" rtl="0" eaLnBrk="1" fontAlgn="auto" latinLnBrk="0" hangingPunct="1">
              <a:lnSpc>
                <a:spcPct val="100000"/>
              </a:lnSpc>
              <a:spcBef>
                <a:spcPts val="0"/>
              </a:spcBef>
              <a:spcAft>
                <a:spcPts val="0"/>
              </a:spcAft>
              <a:buClrTx/>
              <a:buSzTx/>
              <a:buFontTx/>
              <a:buNone/>
              <a:tabLst/>
              <a:defRPr/>
            </a:pPr>
            <a:fld id="{590CA2D0-7DB8-4012-AC6E-4AA8A3C684B9}"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9608"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2020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xfrm>
            <a:off x="374650" y="698500"/>
            <a:ext cx="6205538" cy="3490913"/>
          </a:xfrm>
          <a:prstGeom prst="rect">
            <a:avLst/>
          </a:prstGeom>
        </p:spPr>
        <p:txBody>
          <a:bodyPr/>
          <a:lstStyle/>
          <a:p>
            <a:endParaRPr dirty="0"/>
          </a:p>
        </p:txBody>
      </p:sp>
      <p:sp>
        <p:nvSpPr>
          <p:cNvPr id="569" name="Shape 569"/>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interested, </a:t>
            </a:r>
            <a:r>
              <a:rPr lang="en-US" sz="1200" dirty="0">
                <a:solidFill>
                  <a:prstClr val="black"/>
                </a:solidFill>
                <a:latin typeface="Arial" panose="020B0604020202020204"/>
                <a:hlinkClick r:id="rId3"/>
              </a:rPr>
              <a:t>Go to www.aagrapevine.org and Type “Daily Quote” in the Search Bar</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With relatively little effort, you can sign up to receive a free Quote of the Day – starting today!</a:t>
            </a:r>
            <a:endParaRPr lang="en-US" dirty="0"/>
          </a:p>
          <a:p>
            <a:endParaRPr lang="en-US" dirty="0"/>
          </a:p>
        </p:txBody>
      </p:sp>
    </p:spTree>
    <p:extLst>
      <p:ext uri="{BB962C8B-B14F-4D97-AF65-F5344CB8AC3E}">
        <p14:creationId xmlns:p14="http://schemas.microsoft.com/office/powerpoint/2010/main" val="4237253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As a part of my Board Service, I’m in tune with:</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US" sz="800" dirty="0"/>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Literature Sales,</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Meeting lists and Newsletters,</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Telephone Hotline Service , and the like.</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endParaRPr lang="en-US" sz="800" dirty="0"/>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This year, I participated in the 35</a:t>
            </a:r>
            <a:r>
              <a:rPr lang="en-US" sz="800" baseline="30000" dirty="0"/>
              <a:t>th</a:t>
            </a:r>
            <a:r>
              <a:rPr lang="en-US" sz="800" dirty="0"/>
              <a:t> Intergroup Central Office of AA Seminar:  “Participate But Don’t Obligate!”</a:t>
            </a:r>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Also, I facilitated one of the US-Canada Forum Panels with Intergroups and Central Offices.</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US" sz="800" dirty="0"/>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When I lived on Long Island, I served on the Finance Committee as well as Treasurer.</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US" sz="800" dirty="0"/>
          </a:p>
          <a:p>
            <a:pPr marL="171450" marR="0" lvl="0" indent="-1714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800" dirty="0"/>
              <a:t>Calling the Hotline and talking with the Volunteers.</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marL="0" marR="0" lvl="0" indent="0" algn="r" defTabSz="939608" rtl="0" eaLnBrk="1" fontAlgn="auto" latinLnBrk="0" hangingPunct="1">
              <a:lnSpc>
                <a:spcPct val="100000"/>
              </a:lnSpc>
              <a:spcBef>
                <a:spcPts val="0"/>
              </a:spcBef>
              <a:spcAft>
                <a:spcPts val="0"/>
              </a:spcAft>
              <a:buClrTx/>
              <a:buSzTx/>
              <a:buFontTx/>
              <a:buNone/>
              <a:tabLst/>
              <a:defRPr/>
            </a:pPr>
            <a:fld id="{590CA2D0-7DB8-4012-AC6E-4AA8A3C684B9}"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9608"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9535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nSpc>
                <a:spcPct val="150000"/>
              </a:lnSpc>
            </a:pPr>
            <a:r>
              <a:rPr lang="en-US" sz="800" dirty="0"/>
              <a:t>Read through.</a:t>
            </a:r>
          </a:p>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800" dirty="0"/>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1050" dirty="0"/>
              <a:t>NY Not-for-Profit Corporation Law [major rewrite in 2013, with amendments in 2016, called the New York Nonprofit Revitalization Act (Section 717)] as well as IRS laws for nonprofits. Our required duties include but are not limited to  the obligation to do an annual audit, abide conflict of interest rules, and many other corporate obligations including financial reporting.</a:t>
            </a:r>
            <a:r>
              <a:rPr lang="en-US" sz="800" dirty="0"/>
              <a:t> </a:t>
            </a:r>
          </a:p>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800" dirty="0"/>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It’s about faithfulness to the mission – “To serve the Fellowship of Alcoholics Anonymous.”</a:t>
            </a:r>
          </a:p>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Which brings us back to why we’re here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The </a:t>
            </a:r>
            <a:r>
              <a:rPr lang="en-US" sz="800" b="1" dirty="0"/>
              <a:t>people</a:t>
            </a:r>
            <a:r>
              <a:rPr lang="en-US" sz="800" dirty="0"/>
              <a:t> are the mission – </a:t>
            </a:r>
            <a:r>
              <a:rPr lang="en-US" sz="800" b="1" dirty="0"/>
              <a:t>not</a:t>
            </a:r>
            <a:r>
              <a:rPr lang="en-US" sz="800" dirty="0"/>
              <a:t> the structure!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dirty="0"/>
          </a:p>
          <a:p>
            <a:pPr>
              <a:lnSpc>
                <a:spcPct val="150000"/>
              </a:lnSpc>
            </a:pPr>
            <a:r>
              <a:rPr lang="en-US" sz="800" dirty="0"/>
              <a:t>This picture is from </a:t>
            </a:r>
            <a:r>
              <a:rPr lang="en-US" sz="800" i="1" dirty="0"/>
              <a:t>The Twelve Concepts for World Service (Illustrated)</a:t>
            </a:r>
            <a:r>
              <a:rPr lang="en-US" sz="800" dirty="0"/>
              <a:t>, P-8.</a:t>
            </a:r>
          </a:p>
          <a:p>
            <a:pPr marL="0" marR="0" lvl="0" indent="0" algn="l" defTabSz="914400" rtl="0" eaLnBrk="0" fontAlgn="base" latinLnBrk="0" hangingPunct="0">
              <a:lnSpc>
                <a:spcPct val="150000"/>
              </a:lnSpc>
              <a:spcBef>
                <a:spcPct val="30000"/>
              </a:spcBef>
              <a:spcAft>
                <a:spcPct val="0"/>
              </a:spcAft>
              <a:buClrTx/>
              <a:buSzTx/>
              <a:buFontTx/>
              <a:buNone/>
              <a:tabLst/>
              <a:defRPr/>
            </a:pPr>
            <a:r>
              <a:rPr lang="en-US" sz="800" dirty="0"/>
              <a:t>For extra credit:  Does anyone know why I do </a:t>
            </a:r>
            <a:r>
              <a:rPr lang="en-US" sz="800" b="1" dirty="0"/>
              <a:t>not</a:t>
            </a:r>
            <a:r>
              <a:rPr lang="en-US" sz="800" dirty="0"/>
              <a:t> like this picture?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24</a:t>
            </a:fld>
            <a:endParaRPr lang="en-US" dirty="0"/>
          </a:p>
        </p:txBody>
      </p:sp>
    </p:spTree>
    <p:extLst>
      <p:ext uri="{BB962C8B-B14F-4D97-AF65-F5344CB8AC3E}">
        <p14:creationId xmlns:p14="http://schemas.microsoft.com/office/powerpoint/2010/main" val="4100260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txBox="1">
            <a:spLocks noGrp="1" noChangeArrowheads="1"/>
          </p:cNvSpPr>
          <p:nvPr/>
        </p:nvSpPr>
        <p:spPr bwMode="auto">
          <a:xfrm>
            <a:off x="4024737" y="8920117"/>
            <a:ext cx="3076096" cy="466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79" tIns="47090" rIns="94179" bIns="47090"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9638"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2" name="Rectangle 2"/>
          <p:cNvSpPr>
            <a:spLocks noGrp="1" noRot="1" noChangeAspect="1" noChangeArrowheads="1" noTextEdit="1"/>
          </p:cNvSpPr>
          <p:nvPr>
            <p:ph type="sldImg"/>
          </p:nvPr>
        </p:nvSpPr>
        <p:spPr>
          <a:xfrm>
            <a:off x="1285875" y="615950"/>
            <a:ext cx="4533900" cy="2551113"/>
          </a:xfrm>
          <a:ln/>
        </p:spPr>
      </p:sp>
      <p:sp>
        <p:nvSpPr>
          <p:cNvPr id="5" name="Notes Placeholder 4"/>
          <p:cNvSpPr>
            <a:spLocks noGrp="1"/>
          </p:cNvSpPr>
          <p:nvPr>
            <p:ph type="body" idx="1"/>
          </p:nvPr>
        </p:nvSpPr>
        <p:spPr>
          <a:xfrm>
            <a:off x="663944" y="3246438"/>
            <a:ext cx="5956914" cy="761999"/>
          </a:xfrm>
        </p:spPr>
        <p:txBody>
          <a:bodyPr>
            <a:normAutofit/>
          </a:bodyPr>
          <a:lstStyle/>
          <a:p>
            <a:r>
              <a:rPr lang="en-US" dirty="0"/>
              <a:t>Archives  - Chair	Finance &amp; Budget – Vice Chair	Grapevine – Vice Chair,  Next Year’s Treasurer				            			Nominating, Licensing, and Bylaws</a:t>
            </a:r>
          </a:p>
        </p:txBody>
      </p:sp>
      <p:sp>
        <p:nvSpPr>
          <p:cNvPr id="2" name="Slide Number Placeholder 1">
            <a:extLst>
              <a:ext uri="{FF2B5EF4-FFF2-40B4-BE49-F238E27FC236}">
                <a16:creationId xmlns:a16="http://schemas.microsoft.com/office/drawing/2014/main" id="{0B4A4965-BBFF-47A4-90F0-78F512493BA0}"/>
              </a:ext>
            </a:extLst>
          </p:cNvPr>
          <p:cNvSpPr>
            <a:spLocks noGrp="1"/>
          </p:cNvSpPr>
          <p:nvPr>
            <p:ph type="sldNum" sz="quarter" idx="10"/>
          </p:nvPr>
        </p:nvSpPr>
        <p:spPr/>
        <p:txBody>
          <a:bodyPr/>
          <a:lstStyle/>
          <a:p>
            <a:pPr marL="0" marR="0" lvl="0" indent="0" algn="r" defTabSz="939608" rtl="0" eaLnBrk="1" fontAlgn="auto" latinLnBrk="0" hangingPunct="1">
              <a:lnSpc>
                <a:spcPct val="100000"/>
              </a:lnSpc>
              <a:spcBef>
                <a:spcPts val="0"/>
              </a:spcBef>
              <a:spcAft>
                <a:spcPts val="0"/>
              </a:spcAft>
              <a:buClrTx/>
              <a:buSzTx/>
              <a:buFontTx/>
              <a:buNone/>
              <a:tabLst/>
              <a:defRPr/>
            </a:pPr>
            <a:fld id="{590CA2D0-7DB8-4012-AC6E-4AA8A3C684B9}"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39608"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3452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As my predecessor shared with me, I will share with you:</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As you conduct your “Service Beyond the Home Group,” try to remember the connection between what </a:t>
            </a:r>
            <a:r>
              <a:rPr kumimoji="0" lang="en-US" sz="800" b="1" i="0" u="none" strike="noStrike" kern="1200" cap="none" spc="0" normalizeH="0" baseline="0" noProof="0" dirty="0">
                <a:ln>
                  <a:noFill/>
                </a:ln>
                <a:solidFill>
                  <a:srgbClr val="000000"/>
                </a:solidFill>
                <a:effectLst/>
                <a:uLnTx/>
                <a:uFillTx/>
                <a:latin typeface="Arial" charset="0"/>
                <a:ea typeface="+mn-ea"/>
                <a:cs typeface="Arial" charset="0"/>
              </a:rPr>
              <a:t>you</a:t>
            </a: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 do and the Newcomer.</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26</a:t>
            </a:fld>
            <a:endParaRPr lang="en-US" dirty="0"/>
          </a:p>
        </p:txBody>
      </p:sp>
    </p:spTree>
    <p:extLst>
      <p:ext uri="{BB962C8B-B14F-4D97-AF65-F5344CB8AC3E}">
        <p14:creationId xmlns:p14="http://schemas.microsoft.com/office/powerpoint/2010/main" val="18736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This is what it’s like for me:  There’s no rank and file – we’re all in this thing together.  That’s me, the red-headed fella.</a:t>
            </a:r>
            <a:endParaRPr lang="en-US" sz="500" dirty="0"/>
          </a:p>
          <a:p>
            <a:pPr algn="l"/>
            <a:endParaRPr lang="en-US" sz="800" dirty="0"/>
          </a:p>
          <a:p>
            <a:pPr algn="l"/>
            <a:r>
              <a:rPr lang="en-US" sz="800" dirty="0"/>
              <a:t>Like it says in Concept IX on page 37:  “… </a:t>
            </a:r>
            <a:r>
              <a:rPr lang="en-US" sz="1050" dirty="0"/>
              <a:t>a fine plan or idea can come from anybody, anywhere. Consequently, good leadership will often discard its own cherished plans for others that are better, and it will give credit to the source.”</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2</a:t>
            </a:fld>
            <a:endParaRPr lang="en-US" dirty="0"/>
          </a:p>
        </p:txBody>
      </p:sp>
    </p:spTree>
    <p:extLst>
      <p:ext uri="{BB962C8B-B14F-4D97-AF65-F5344CB8AC3E}">
        <p14:creationId xmlns:p14="http://schemas.microsoft.com/office/powerpoint/2010/main" val="47640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nSpc>
                <a:spcPct val="150000"/>
              </a:lnSpc>
            </a:pPr>
            <a:r>
              <a:rPr lang="en-US" sz="800" dirty="0"/>
              <a:t>Speaking of good ideas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800" b="0" i="0" u="none" strike="noStrike" kern="1200" cap="none" spc="0" normalizeH="0" baseline="0" noProof="0" dirty="0">
              <a:ln>
                <a:noFill/>
              </a:ln>
              <a:solidFill>
                <a:schemeClr val="tx1"/>
              </a:solidFill>
              <a:effectLst/>
              <a:uLnTx/>
              <a:uFillTx/>
              <a:latin typeface="Arial" charset="0"/>
              <a:ea typeface="+mn-ea"/>
              <a:cs typeface="Arial"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Technology has expanded our means to communication across all of AA, including overseas.  The Technology/Communications/Service team is working with OIAA to get their meetings listed in the application.  APP usage is back up to over 150,000 users.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3</a:t>
            </a:fld>
            <a:endParaRPr lang="en-US" dirty="0"/>
          </a:p>
        </p:txBody>
      </p:sp>
    </p:spTree>
    <p:extLst>
      <p:ext uri="{BB962C8B-B14F-4D97-AF65-F5344CB8AC3E}">
        <p14:creationId xmlns:p14="http://schemas.microsoft.com/office/powerpoint/2010/main" val="355830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txBox="1">
            <a:spLocks noGrp="1" noChangeArrowheads="1"/>
          </p:cNvSpPr>
          <p:nvPr/>
        </p:nvSpPr>
        <p:spPr bwMode="auto">
          <a:xfrm>
            <a:off x="4024737" y="8920117"/>
            <a:ext cx="3076096" cy="466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79" tIns="47090" rIns="94179" bIns="47090"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dirty="0"/>
          </a:p>
        </p:txBody>
      </p:sp>
      <p:sp>
        <p:nvSpPr>
          <p:cNvPr id="27652" name="Rectangle 2"/>
          <p:cNvSpPr>
            <a:spLocks noGrp="1" noRot="1" noChangeAspect="1" noChangeArrowheads="1" noTextEdit="1"/>
          </p:cNvSpPr>
          <p:nvPr>
            <p:ph type="sldImg"/>
          </p:nvPr>
        </p:nvSpPr>
        <p:spPr>
          <a:xfrm>
            <a:off x="1285875" y="615950"/>
            <a:ext cx="4533900" cy="2551113"/>
          </a:xfrm>
          <a:ln/>
        </p:spPr>
      </p:sp>
      <p:sp>
        <p:nvSpPr>
          <p:cNvPr id="5" name="Notes Placeholder 4"/>
          <p:cNvSpPr>
            <a:spLocks noGrp="1"/>
          </p:cNvSpPr>
          <p:nvPr>
            <p:ph type="body" idx="1"/>
          </p:nvPr>
        </p:nvSpPr>
        <p:spPr>
          <a:xfrm>
            <a:off x="663944" y="3246438"/>
            <a:ext cx="5956914" cy="761999"/>
          </a:xfrm>
        </p:spPr>
        <p:txBody>
          <a:bodyPr>
            <a:normAutofit fontScale="32500" lnSpcReduction="20000"/>
          </a:bodyPr>
          <a:lstStyle/>
          <a:p>
            <a:pPr>
              <a:lnSpc>
                <a:spcPct val="150000"/>
              </a:lnSpc>
            </a:pPr>
            <a:r>
              <a:rPr lang="en-US" sz="1200" dirty="0"/>
              <a:t>There is a downside to all this technology, you know.</a:t>
            </a:r>
          </a:p>
          <a:p>
            <a:pPr>
              <a:lnSpc>
                <a:spcPct val="150000"/>
              </a:lnSpc>
            </a:pPr>
            <a:endParaRPr lang="en-US" sz="1200" dirty="0"/>
          </a:p>
          <a:p>
            <a:pPr>
              <a:lnSpc>
                <a:spcPct val="150000"/>
              </a:lnSpc>
            </a:pPr>
            <a:r>
              <a:rPr lang="en-US" sz="1200" dirty="0"/>
              <a:t>While we’ve certainly been innovative about carrying the message, have we, perhaps, unintentionally left anyone behind?!</a:t>
            </a:r>
          </a:p>
          <a:p>
            <a:pPr>
              <a:lnSpc>
                <a:spcPct val="150000"/>
              </a:lnSpc>
            </a:pPr>
            <a:r>
              <a:rPr lang="en-US" sz="1200" dirty="0"/>
              <a:t>Have we inadvertently sacrificed effectiveness in the name of efficiency?</a:t>
            </a:r>
          </a:p>
          <a:p>
            <a:pPr>
              <a:lnSpc>
                <a:spcPct val="150000"/>
              </a:lnSpc>
            </a:pPr>
            <a:endParaRPr lang="en-US" sz="1200" dirty="0"/>
          </a:p>
          <a:p>
            <a:pPr>
              <a:lnSpc>
                <a:spcPct val="150000"/>
              </a:lnSpc>
            </a:pPr>
            <a:r>
              <a:rPr lang="en-US" sz="1200" dirty="0"/>
              <a:t>You just know I’m gonna get in trouble for my depiction of the Group Records function – right?! </a:t>
            </a:r>
            <a:endParaRPr lang="en-US" dirty="0"/>
          </a:p>
        </p:txBody>
      </p:sp>
      <p:sp>
        <p:nvSpPr>
          <p:cNvPr id="2" name="Slide Number Placeholder 1">
            <a:extLst>
              <a:ext uri="{FF2B5EF4-FFF2-40B4-BE49-F238E27FC236}">
                <a16:creationId xmlns:a16="http://schemas.microsoft.com/office/drawing/2014/main" id="{0B4A4965-BBFF-47A4-90F0-78F512493BA0}"/>
              </a:ext>
            </a:extLst>
          </p:cNvPr>
          <p:cNvSpPr>
            <a:spLocks noGrp="1"/>
          </p:cNvSpPr>
          <p:nvPr>
            <p:ph type="sldNum" sz="quarter" idx="10"/>
          </p:nvPr>
        </p:nvSpPr>
        <p:spPr/>
        <p:txBody>
          <a:bodyPr/>
          <a:lstStyle/>
          <a:p>
            <a:pPr>
              <a:defRPr/>
            </a:pPr>
            <a:fld id="{590CA2D0-7DB8-4012-AC6E-4AA8A3C684B9}" type="slidenum">
              <a:rPr lang="en-US" smtClean="0"/>
              <a:pPr>
                <a:defRPr/>
              </a:pPr>
              <a:t>4</a:t>
            </a:fld>
            <a:endParaRPr lang="en-US" dirty="0"/>
          </a:p>
        </p:txBody>
      </p:sp>
    </p:spTree>
    <p:extLst>
      <p:ext uri="{BB962C8B-B14F-4D97-AF65-F5344CB8AC3E}">
        <p14:creationId xmlns:p14="http://schemas.microsoft.com/office/powerpoint/2010/main" val="165832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In December we hosted two one-day events:  the East and West US-Canada Forums.  A total of over 4,000 members attended (around half were first-time Forum attendees).  All general sessions featuring French, Spanish, Closed Captions and ASL interpretation.  The two events also attracted several international attendees, including AA members from Israel, Brazil, Spain, Sweden, and Japan.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1" u="sng" kern="0" dirty="0">
              <a:solidFill>
                <a:srgbClr val="002060"/>
              </a:solidFill>
              <a:latin typeface="Arial Rounded MT Bold" panose="020F07040305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i="0" u="none" kern="0" dirty="0">
                <a:solidFill>
                  <a:srgbClr val="002060"/>
                </a:solidFill>
                <a:latin typeface="Arial Rounded MT Bold" panose="020F0704030504030204" pitchFamily="34" charset="0"/>
              </a:rPr>
              <a:t>For 2021, in addition to the four planned Regional Forums, we could have up to four “make-up Forums.”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6000" b="1" u="sng" kern="0" dirty="0">
              <a:solidFill>
                <a:srgbClr val="002060"/>
              </a:solidFill>
              <a:latin typeface="Arial Rounded MT Bold" panose="020F0704030504030204" pitchFamily="34" charset="0"/>
            </a:endParaRPr>
          </a:p>
          <a:p>
            <a:r>
              <a:rPr lang="en-US" sz="2000" dirty="0"/>
              <a:t>After conducting a 4-day General Service Conference in a virtual setting, we have applied several lessons learned into this year’s schedule.  Right now, we are on course for an 8-day Conference and have planned some pre-Conference meetings to help spread out the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b="0" i="0" u="none" kern="0" dirty="0">
              <a:solidFill>
                <a:srgbClr val="002060"/>
              </a:solidFill>
              <a:latin typeface="Arial Rounded MT Bold" panose="020F07040305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i="0" u="none" kern="0" dirty="0">
                <a:solidFill>
                  <a:srgbClr val="002060"/>
                </a:solidFill>
                <a:latin typeface="Arial Rounded MT Bold" panose="020F0704030504030204" pitchFamily="34" charset="0"/>
              </a:rPr>
              <a:t>Oh, that’s Vancouver, Canada by the way … the host site for the 2025 International Convention.</a:t>
            </a:r>
            <a:endParaRPr lang="en-US" sz="800" dirty="0"/>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5</a:t>
            </a:fld>
            <a:endParaRPr lang="en-US" dirty="0"/>
          </a:p>
        </p:txBody>
      </p:sp>
    </p:spTree>
    <p:extLst>
      <p:ext uri="{BB962C8B-B14F-4D97-AF65-F5344CB8AC3E}">
        <p14:creationId xmlns:p14="http://schemas.microsoft.com/office/powerpoint/2010/main" val="211775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nSpc>
                <a:spcPct val="150000"/>
              </a:lnSpc>
            </a:pPr>
            <a:r>
              <a:rPr lang="en-US" sz="800" dirty="0"/>
              <a:t>Now that I’m settled in, it’s time to talk about money.</a:t>
            </a:r>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6</a:t>
            </a:fld>
            <a:endParaRPr lang="en-US" dirty="0"/>
          </a:p>
        </p:txBody>
      </p:sp>
    </p:spTree>
    <p:extLst>
      <p:ext uri="{BB962C8B-B14F-4D97-AF65-F5344CB8AC3E}">
        <p14:creationId xmlns:p14="http://schemas.microsoft.com/office/powerpoint/2010/main" val="141834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677863"/>
            <a:ext cx="6261100" cy="3522662"/>
          </a:xfrm>
        </p:spPr>
      </p:sp>
      <p:sp>
        <p:nvSpPr>
          <p:cNvPr id="3" name="Notes Placeholder 2"/>
          <p:cNvSpPr>
            <a:spLocks noGrp="1"/>
          </p:cNvSpPr>
          <p:nvPr>
            <p:ph type="body" idx="1"/>
          </p:nvPr>
        </p:nvSpPr>
        <p:spPr>
          <a:xfrm>
            <a:off x="198437" y="4200526"/>
            <a:ext cx="6705600" cy="1179511"/>
          </a:xfrm>
        </p:spPr>
        <p:txBody>
          <a:bodyPr/>
          <a:lstStyle/>
          <a:p>
            <a:pPr>
              <a:lnSpc>
                <a:spcPct val="150000"/>
              </a:lnSpc>
            </a:pPr>
            <a:r>
              <a:rPr lang="en-US" sz="1050" dirty="0"/>
              <a:t>Just read.</a:t>
            </a:r>
          </a:p>
          <a:p>
            <a:pPr>
              <a:lnSpc>
                <a:spcPct val="150000"/>
              </a:lnSpc>
            </a:pPr>
            <a:endParaRPr lang="en-US" sz="1050" dirty="0"/>
          </a:p>
          <a:p>
            <a:pPr>
              <a:lnSpc>
                <a:spcPct val="150000"/>
              </a:lnSpc>
            </a:pPr>
            <a:r>
              <a:rPr lang="en-US" sz="1050" dirty="0"/>
              <a:t>Historically about 58% of revenue comes from literature sales and about 42% from contributions.</a:t>
            </a:r>
          </a:p>
          <a:p>
            <a:pPr>
              <a:lnSpc>
                <a:spcPct val="150000"/>
              </a:lnSpc>
            </a:pPr>
            <a:r>
              <a:rPr lang="en-US" sz="1050" dirty="0"/>
              <a:t>While in 2020, literature sales make up 37% of revenue with 63% coming from contributions. </a:t>
            </a:r>
            <a:endParaRPr lang="en-US" sz="800" dirty="0"/>
          </a:p>
        </p:txBody>
      </p:sp>
      <p:sp>
        <p:nvSpPr>
          <p:cNvPr id="4" name="Slide Number Placeholder 3">
            <a:extLst>
              <a:ext uri="{FF2B5EF4-FFF2-40B4-BE49-F238E27FC236}">
                <a16:creationId xmlns:a16="http://schemas.microsoft.com/office/drawing/2014/main" id="{6B1DB4AD-8A86-4553-89A8-1824427530C6}"/>
              </a:ext>
            </a:extLst>
          </p:cNvPr>
          <p:cNvSpPr>
            <a:spLocks noGrp="1"/>
          </p:cNvSpPr>
          <p:nvPr>
            <p:ph type="sldNum" sz="quarter" idx="10"/>
          </p:nvPr>
        </p:nvSpPr>
        <p:spPr/>
        <p:txBody>
          <a:bodyPr/>
          <a:lstStyle/>
          <a:p>
            <a:pPr>
              <a:defRPr/>
            </a:pPr>
            <a:fld id="{590CA2D0-7DB8-4012-AC6E-4AA8A3C684B9}" type="slidenum">
              <a:rPr lang="en-US" smtClean="0"/>
              <a:pPr>
                <a:defRPr/>
              </a:pPr>
              <a:t>7</a:t>
            </a:fld>
            <a:endParaRPr lang="en-US" dirty="0"/>
          </a:p>
        </p:txBody>
      </p:sp>
    </p:spTree>
    <p:extLst>
      <p:ext uri="{BB962C8B-B14F-4D97-AF65-F5344CB8AC3E}">
        <p14:creationId xmlns:p14="http://schemas.microsoft.com/office/powerpoint/2010/main" val="332582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349" y="4201217"/>
            <a:ext cx="6217718" cy="604446"/>
          </a:xfrm>
        </p:spPr>
        <p:txBody>
          <a:bodyPr/>
          <a:lstStyle/>
          <a:p>
            <a:pPr defTabSz="907257">
              <a:defRPr/>
            </a:pPr>
            <a:r>
              <a:rPr lang="en-US" sz="800" b="0" dirty="0"/>
              <a:t>If you hear me refer to “The Fellowship Rally” this is the nickname for our Post-COVID 7</a:t>
            </a:r>
            <a:r>
              <a:rPr lang="en-US" sz="800" b="0" baseline="30000" dirty="0"/>
              <a:t>th</a:t>
            </a:r>
            <a:r>
              <a:rPr lang="en-US" sz="800" b="0" dirty="0"/>
              <a:t> Tradition Contributions.</a:t>
            </a:r>
          </a:p>
          <a:p>
            <a:pPr defTabSz="907257">
              <a:defRPr/>
            </a:pPr>
            <a:endParaRPr lang="en-US" sz="800" b="0" dirty="0"/>
          </a:p>
          <a:p>
            <a:pPr defTabSz="907257">
              <a:defRPr/>
            </a:pPr>
            <a:r>
              <a:rPr lang="en-US" sz="800" b="0" dirty="0"/>
              <a:t>Let’s take a look at our on-line Contributions. </a:t>
            </a:r>
          </a:p>
        </p:txBody>
      </p:sp>
      <p:sp>
        <p:nvSpPr>
          <p:cNvPr id="4" name="Header Placeholder 3">
            <a:extLst>
              <a:ext uri="{FF2B5EF4-FFF2-40B4-BE49-F238E27FC236}">
                <a16:creationId xmlns:a16="http://schemas.microsoft.com/office/drawing/2014/main" id="{5F126687-D0DC-49D5-835E-6133F365AB9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70th General Service Conference</a:t>
            </a:r>
          </a:p>
        </p:txBody>
      </p:sp>
    </p:spTree>
    <p:extLst>
      <p:ext uri="{BB962C8B-B14F-4D97-AF65-F5344CB8AC3E}">
        <p14:creationId xmlns:p14="http://schemas.microsoft.com/office/powerpoint/2010/main" val="168556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889640816"/>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95310020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862210351"/>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3048000"/>
          </a:xfrm>
        </p:spPr>
        <p:txBody>
          <a:bodyPr/>
          <a:lstStyle/>
          <a:p>
            <a:pPr lvl="0"/>
            <a:endParaRPr lang="en-US" noProof="0" dirty="0"/>
          </a:p>
        </p:txBody>
      </p:sp>
    </p:spTree>
    <p:extLst>
      <p:ext uri="{BB962C8B-B14F-4D97-AF65-F5344CB8AC3E}">
        <p14:creationId xmlns:p14="http://schemas.microsoft.com/office/powerpoint/2010/main" val="1287348"/>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00551141"/>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398399954"/>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631455515"/>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97982208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927426454"/>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704102979"/>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86385875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651547478"/>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251621912"/>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28832287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258928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8897478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Introduction">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276986" y="1580144"/>
            <a:ext cx="4958472" cy="1416752"/>
          </a:xfrm>
          <a:prstGeom prst="rect">
            <a:avLst/>
          </a:prstGeom>
        </p:spPr>
        <p:txBody>
          <a:bodyPr/>
          <a:lstStyle>
            <a:lvl1pPr>
              <a:lnSpc>
                <a:spcPct val="80000"/>
              </a:lnSpc>
              <a:defRPr>
                <a:solidFill>
                  <a:srgbClr val="7676E2"/>
                </a:solidFill>
              </a:defRPr>
            </a:lvl1pPr>
          </a:lstStyle>
          <a:p>
            <a:r>
              <a:t>Title Text</a:t>
            </a:r>
          </a:p>
        </p:txBody>
      </p:sp>
      <p:sp>
        <p:nvSpPr>
          <p:cNvPr id="32" name="Body Level One…"/>
          <p:cNvSpPr txBox="1">
            <a:spLocks noGrp="1"/>
          </p:cNvSpPr>
          <p:nvPr>
            <p:ph type="body" sz="quarter" idx="1"/>
          </p:nvPr>
        </p:nvSpPr>
        <p:spPr>
          <a:xfrm>
            <a:off x="1265964" y="3080742"/>
            <a:ext cx="4980516" cy="175004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4" name="Image"/>
          <p:cNvSpPr>
            <a:spLocks noGrp="1"/>
          </p:cNvSpPr>
          <p:nvPr>
            <p:ph type="pic" sz="quarter" idx="13"/>
          </p:nvPr>
        </p:nvSpPr>
        <p:spPr>
          <a:xfrm>
            <a:off x="7480380" y="1078848"/>
            <a:ext cx="2418293" cy="5121256"/>
          </a:xfrm>
          <a:prstGeom prst="rect">
            <a:avLst/>
          </a:prstGeom>
          <a:effectLst>
            <a:outerShdw blurRad="88900" dist="25400" dir="2731951" rotWithShape="0">
              <a:srgbClr val="000000">
                <a:alpha val="26455"/>
              </a:srgbClr>
            </a:outerShdw>
          </a:effectLst>
        </p:spPr>
        <p:txBody>
          <a:bodyPr lIns="91439" tIns="45719" rIns="91439" bIns="45719"/>
          <a:lstStyle/>
          <a:p>
            <a:endParaRPr dirty="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373824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44165876"/>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377963"/>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79866626"/>
      </p:ext>
    </p:extLst>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627436"/>
      </p:ext>
    </p:extLst>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16079"/>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4091522327"/>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7811864"/>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6380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1831945"/>
      </p:ext>
    </p:extLst>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898690"/>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327426"/>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0"/>
            <a:ext cx="2743200" cy="434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80264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878616"/>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709943"/>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3048000"/>
          </a:xfrm>
        </p:spPr>
        <p:txBody>
          <a:bodyPr/>
          <a:lstStyle/>
          <a:p>
            <a:pPr lvl="0"/>
            <a:endParaRPr lang="en-US" noProof="0" dirty="0"/>
          </a:p>
        </p:txBody>
      </p:sp>
    </p:spTree>
    <p:extLst>
      <p:ext uri="{BB962C8B-B14F-4D97-AF65-F5344CB8AC3E}">
        <p14:creationId xmlns:p14="http://schemas.microsoft.com/office/powerpoint/2010/main" val="2270210150"/>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176404173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612266708"/>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529042437"/>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084853137"/>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4110426798"/>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478690773"/>
      </p:ext>
    </p:extLst>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901401394"/>
      </p:ext>
    </p:extLst>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840421069"/>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1544216755"/>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546854541"/>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07310439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288458188"/>
      </p:ext>
    </p:extLst>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4045863932"/>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69793962"/>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870596"/>
      </p:ext>
    </p:extLst>
  </p:cSld>
  <p:clrMapOvr>
    <a:masterClrMapping/>
  </p:clrMapOvr>
  <p:transition spd="med">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3048000"/>
          </a:xfrm>
        </p:spPr>
        <p:txBody>
          <a:bodyPr/>
          <a:lstStyle/>
          <a:p>
            <a:pPr lvl="0"/>
            <a:endParaRPr lang="en-US" noProof="0" dirty="0"/>
          </a:p>
        </p:txBody>
      </p:sp>
    </p:spTree>
    <p:extLst>
      <p:ext uri="{BB962C8B-B14F-4D97-AF65-F5344CB8AC3E}">
        <p14:creationId xmlns:p14="http://schemas.microsoft.com/office/powerpoint/2010/main" val="423728838"/>
      </p:ext>
    </p:extLst>
  </p:cSld>
  <p:clrMapOvr>
    <a:masterClrMapping/>
  </p:clrMapOvr>
  <p:transition spd="med">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11672616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4254405506"/>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00617763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3699048301"/>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dirty="0"/>
          </a:p>
        </p:txBody>
      </p:sp>
    </p:spTree>
    <p:extLst>
      <p:ext uri="{BB962C8B-B14F-4D97-AF65-F5344CB8AC3E}">
        <p14:creationId xmlns:p14="http://schemas.microsoft.com/office/powerpoint/2010/main" val="69343490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dirty="0"/>
          </a:p>
        </p:txBody>
      </p:sp>
    </p:spTree>
    <p:extLst>
      <p:ext uri="{BB962C8B-B14F-4D97-AF65-F5344CB8AC3E}">
        <p14:creationId xmlns:p14="http://schemas.microsoft.com/office/powerpoint/2010/main" val="14718161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1" r:id="rId12"/>
  </p:sldLayoutIdLst>
  <p:transition spd="med">
    <p:random/>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dirty="0"/>
          </a:p>
        </p:txBody>
      </p:sp>
    </p:spTree>
    <p:extLst>
      <p:ext uri="{BB962C8B-B14F-4D97-AF65-F5344CB8AC3E}">
        <p14:creationId xmlns:p14="http://schemas.microsoft.com/office/powerpoint/2010/main" val="330836099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spd="med">
    <p:random/>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2323101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ransition spd="med">
    <p:random/>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dirty="0"/>
          </a:p>
        </p:txBody>
      </p:sp>
    </p:spTree>
    <p:extLst>
      <p:ext uri="{BB962C8B-B14F-4D97-AF65-F5344CB8AC3E}">
        <p14:creationId xmlns:p14="http://schemas.microsoft.com/office/powerpoint/2010/main" val="234217630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ransition spd="med">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5.xml"/><Relationship Id="rId1" Type="http://schemas.openxmlformats.org/officeDocument/2006/relationships/themeOverride" Target="../theme/themeOverride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5.xml"/><Relationship Id="rId1" Type="http://schemas.openxmlformats.org/officeDocument/2006/relationships/themeOverride" Target="../theme/themeOverride3.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hyperlink" Target="https://onlineliterature.a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22.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4.png"/><Relationship Id="rId2" Type="http://schemas.openxmlformats.org/officeDocument/2006/relationships/slideLayout" Target="../slideLayouts/slideLayout24.xml"/><Relationship Id="rId1" Type="http://schemas.openxmlformats.org/officeDocument/2006/relationships/themeOverride" Target="../theme/themeOverride5.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hyperlink" Target="https://visitor.r20.constantcontact.com/manage/optin?v=001oGSL6wu1SRbyFplJFVXhsJmfiAwT9-c8UsT0fdV_rGWo0nkmyqyZNeqCr7gepkDIDRIYDlBrj6ttjM9WOm4EDDB8yJl8CthuzoJnKQ3qUlp0CvlcGgRGoOKITxJOzyVP1RIKrqxIgSXuW3sVMidP0w0o3wKFt4t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7" name="Date Placeholder 1">
            <a:extLst>
              <a:ext uri="{FF2B5EF4-FFF2-40B4-BE49-F238E27FC236}">
                <a16:creationId xmlns:a16="http://schemas.microsoft.com/office/drawing/2014/main" id="{FB4F6054-A43E-4FF4-80CE-7BCD1909E78C}"/>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
        <p:nvSpPr>
          <p:cNvPr id="6" name="Content Placeholder 4">
            <a:extLst>
              <a:ext uri="{FF2B5EF4-FFF2-40B4-BE49-F238E27FC236}">
                <a16:creationId xmlns:a16="http://schemas.microsoft.com/office/drawing/2014/main" id="{E7D5CDD9-332B-4A0B-B75C-87FC4F27539B}"/>
              </a:ext>
            </a:extLst>
          </p:cNvPr>
          <p:cNvSpPr txBox="1">
            <a:spLocks/>
          </p:cNvSpPr>
          <p:nvPr/>
        </p:nvSpPr>
        <p:spPr>
          <a:xfrm>
            <a:off x="467706" y="5246575"/>
            <a:ext cx="3048000" cy="957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l"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Obligation</a:t>
            </a:r>
          </a:p>
        </p:txBody>
      </p:sp>
      <p:pic>
        <p:nvPicPr>
          <p:cNvPr id="3" name="Picture 2" descr="Icon&#10;&#10;Description automatically generated">
            <a:extLst>
              <a:ext uri="{FF2B5EF4-FFF2-40B4-BE49-F238E27FC236}">
                <a16:creationId xmlns:a16="http://schemas.microsoft.com/office/drawing/2014/main" id="{4E7AC66B-A59E-409E-B60B-4C03601B2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453" y="2962669"/>
            <a:ext cx="2585812" cy="2585812"/>
          </a:xfrm>
          <a:prstGeom prst="rect">
            <a:avLst/>
          </a:prstGeom>
          <a:effectLst>
            <a:glow rad="139700">
              <a:schemeClr val="accent4">
                <a:satMod val="175000"/>
                <a:alpha val="40000"/>
              </a:schemeClr>
            </a:glow>
          </a:effectLst>
        </p:spPr>
      </p:pic>
      <p:sp>
        <p:nvSpPr>
          <p:cNvPr id="10" name="Content Placeholder 4">
            <a:extLst>
              <a:ext uri="{FF2B5EF4-FFF2-40B4-BE49-F238E27FC236}">
                <a16:creationId xmlns:a16="http://schemas.microsoft.com/office/drawing/2014/main" id="{158DA4E3-9CE9-44EF-8F9D-B19D2900EE86}"/>
              </a:ext>
            </a:extLst>
          </p:cNvPr>
          <p:cNvSpPr txBox="1">
            <a:spLocks/>
          </p:cNvSpPr>
          <p:nvPr/>
        </p:nvSpPr>
        <p:spPr>
          <a:xfrm>
            <a:off x="4401958" y="5246575"/>
            <a:ext cx="3434739" cy="8583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endParaRPr>
          </a:p>
          <a:p>
            <a:pPr marL="230188" marR="0" lvl="0" indent="-230188" algn="l"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a:t>
            </a:r>
            <a:r>
              <a:rPr kumimoji="0" lang="en-US" sz="42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Challenge</a:t>
            </a:r>
            <a:endPar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endParaRPr>
          </a:p>
        </p:txBody>
      </p:sp>
      <p:sp>
        <p:nvSpPr>
          <p:cNvPr id="12" name="Content Placeholder 4">
            <a:extLst>
              <a:ext uri="{FF2B5EF4-FFF2-40B4-BE49-F238E27FC236}">
                <a16:creationId xmlns:a16="http://schemas.microsoft.com/office/drawing/2014/main" id="{A4DD707C-BFBD-4547-836A-F14A95A56186}"/>
              </a:ext>
            </a:extLst>
          </p:cNvPr>
          <p:cNvSpPr txBox="1">
            <a:spLocks/>
          </p:cNvSpPr>
          <p:nvPr/>
        </p:nvSpPr>
        <p:spPr>
          <a:xfrm>
            <a:off x="2348424" y="2558286"/>
            <a:ext cx="2935474" cy="665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l"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Gratitude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endParaRPr>
          </a:p>
        </p:txBody>
      </p:sp>
      <p:sp>
        <p:nvSpPr>
          <p:cNvPr id="13" name="Content Placeholder 4">
            <a:extLst>
              <a:ext uri="{FF2B5EF4-FFF2-40B4-BE49-F238E27FC236}">
                <a16:creationId xmlns:a16="http://schemas.microsoft.com/office/drawing/2014/main" id="{8783C2EA-8D87-4FC3-8D41-E10A4F27702A}"/>
              </a:ext>
            </a:extLst>
          </p:cNvPr>
          <p:cNvSpPr txBox="1">
            <a:spLocks/>
          </p:cNvSpPr>
          <p:nvPr/>
        </p:nvSpPr>
        <p:spPr>
          <a:xfrm>
            <a:off x="5283898" y="3634282"/>
            <a:ext cx="2151151" cy="105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l"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a:t>
            </a:r>
            <a:r>
              <a:rPr kumimoji="0" lang="en-US" sz="38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Ego</a:t>
            </a:r>
          </a:p>
        </p:txBody>
      </p:sp>
      <p:sp>
        <p:nvSpPr>
          <p:cNvPr id="14" name="Content Placeholder 4">
            <a:extLst>
              <a:ext uri="{FF2B5EF4-FFF2-40B4-BE49-F238E27FC236}">
                <a16:creationId xmlns:a16="http://schemas.microsoft.com/office/drawing/2014/main" id="{5F7CA114-01BB-4DF1-BDC5-6076072AB687}"/>
              </a:ext>
            </a:extLst>
          </p:cNvPr>
          <p:cNvSpPr txBox="1">
            <a:spLocks/>
          </p:cNvSpPr>
          <p:nvPr/>
        </p:nvSpPr>
        <p:spPr>
          <a:xfrm>
            <a:off x="54482" y="3628102"/>
            <a:ext cx="3048000" cy="957238"/>
          </a:xfrm>
          <a:prstGeom prst="rect">
            <a:avLst/>
          </a:prstGeom>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l"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Humility</a:t>
            </a:r>
          </a:p>
        </p:txBody>
      </p:sp>
      <p:sp>
        <p:nvSpPr>
          <p:cNvPr id="15" name="Rectangle 14">
            <a:extLst>
              <a:ext uri="{FF2B5EF4-FFF2-40B4-BE49-F238E27FC236}">
                <a16:creationId xmlns:a16="http://schemas.microsoft.com/office/drawing/2014/main" id="{9C7599B6-EF6D-434E-A51E-7799C64DAE8F}"/>
              </a:ext>
            </a:extLst>
          </p:cNvPr>
          <p:cNvSpPr/>
          <p:nvPr/>
        </p:nvSpPr>
        <p:spPr>
          <a:xfrm>
            <a:off x="467706" y="402898"/>
            <a:ext cx="9753600" cy="1569660"/>
          </a:xfrm>
          <a:prstGeom prst="rect">
            <a:avLst/>
          </a:prstGeom>
        </p:spPr>
        <p:txBody>
          <a:bodyPr wrap="square">
            <a:spAutoFit/>
          </a:bodyPr>
          <a:lstStyle/>
          <a:p>
            <a:pPr algn="ctr"/>
            <a:r>
              <a:rPr lang="en-US" sz="4800" dirty="0">
                <a:solidFill>
                  <a:srgbClr val="002060"/>
                </a:solidFill>
                <a:latin typeface="Arial Rounded MT Bold" panose="020F0704030504030204" pitchFamily="34" charset="0"/>
              </a:rPr>
              <a:t>Northeast Regional AA</a:t>
            </a:r>
          </a:p>
          <a:p>
            <a:pPr algn="ctr"/>
            <a:r>
              <a:rPr lang="en-US" sz="4800" u="sng" dirty="0">
                <a:solidFill>
                  <a:srgbClr val="002060"/>
                </a:solidFill>
                <a:latin typeface="Arial Rounded MT Bold" panose="020F0704030504030204" pitchFamily="34" charset="0"/>
              </a:rPr>
              <a:t>Service Assembly (NERAASA)</a:t>
            </a:r>
            <a:endParaRPr lang="en-US" sz="4000" u="sng" dirty="0">
              <a:solidFill>
                <a:srgbClr val="002060"/>
              </a:solidFill>
              <a:latin typeface="Arial Rounded MT Bold" panose="020F0704030504030204" pitchFamily="34" charset="0"/>
            </a:endParaRPr>
          </a:p>
        </p:txBody>
      </p:sp>
      <p:pic>
        <p:nvPicPr>
          <p:cNvPr id="16" name="Picture 15">
            <a:extLst>
              <a:ext uri="{FF2B5EF4-FFF2-40B4-BE49-F238E27FC236}">
                <a16:creationId xmlns:a16="http://schemas.microsoft.com/office/drawing/2014/main" id="{881875F8-7439-4623-8858-79698ECCF5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18288" y="1135804"/>
            <a:ext cx="4688517" cy="4947525"/>
          </a:xfrm>
          <a:prstGeom prst="rect">
            <a:avLst/>
          </a:prstGeom>
          <a:noFill/>
          <a:ln>
            <a:noFill/>
          </a:ln>
          <a:effectLst>
            <a:glow rad="139700">
              <a:schemeClr val="accent4">
                <a:satMod val="175000"/>
                <a:alpha val="40000"/>
              </a:schemeClr>
            </a:glow>
          </a:effectLst>
        </p:spPr>
      </p:pic>
    </p:spTree>
    <p:extLst>
      <p:ext uri="{BB962C8B-B14F-4D97-AF65-F5344CB8AC3E}">
        <p14:creationId xmlns:p14="http://schemas.microsoft.com/office/powerpoint/2010/main" val="1286608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024933668"/>
              </p:ext>
            </p:extLst>
          </p:nvPr>
        </p:nvGraphicFramePr>
        <p:xfrm>
          <a:off x="1143000" y="828764"/>
          <a:ext cx="9753600" cy="542261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p:cNvSpPr>
            <a:spLocks noChangeArrowheads="1"/>
          </p:cNvSpPr>
          <p:nvPr/>
        </p:nvSpPr>
        <p:spPr bwMode="auto">
          <a:xfrm>
            <a:off x="-533400" y="239752"/>
            <a:ext cx="10241280" cy="14465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sng" strike="noStrike" kern="1200" cap="none" spc="0" normalizeH="0" baseline="0" noProof="0" dirty="0">
                <a:ln>
                  <a:noFill/>
                </a:ln>
                <a:solidFill>
                  <a:srgbClr val="002060"/>
                </a:solidFill>
                <a:effectLst/>
                <a:uLnTx/>
                <a:uFillTx/>
                <a:latin typeface="Arial Rounded MT Bold" panose="020F0704030504030204" pitchFamily="34" charset="0"/>
              </a:rPr>
              <a:t>Growth of On-Line Contributions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002060"/>
                </a:solidFill>
                <a:latin typeface="Arial Rounded MT Bold" panose="020F0704030504030204" pitchFamily="34" charset="0"/>
              </a:rPr>
              <a:t>2016 – 2020</a:t>
            </a:r>
            <a:endParaRPr kumimoji="0" lang="en-US" altLang="en-US" sz="4400" b="1" i="0" strike="noStrike" kern="1200" cap="none" spc="0" normalizeH="0" baseline="0" noProof="0" dirty="0">
              <a:ln>
                <a:noFill/>
              </a:ln>
              <a:solidFill>
                <a:srgbClr val="002060"/>
              </a:solidFill>
              <a:effectLst/>
              <a:uLnTx/>
              <a:uFillTx/>
              <a:latin typeface="Arial Rounded MT Bold" panose="020F0704030504030204" pitchFamily="34" charset="0"/>
            </a:endParaRPr>
          </a:p>
        </p:txBody>
      </p:sp>
      <p:pic>
        <p:nvPicPr>
          <p:cNvPr id="4" name="Picture 3">
            <a:extLst>
              <a:ext uri="{FF2B5EF4-FFF2-40B4-BE49-F238E27FC236}">
                <a16:creationId xmlns:a16="http://schemas.microsoft.com/office/drawing/2014/main" id="{4937A730-FD79-409C-82F7-8FEF8D8CB7D3}"/>
              </a:ext>
            </a:extLst>
          </p:cNvPr>
          <p:cNvPicPr>
            <a:picLocks noChangeAspect="1"/>
          </p:cNvPicPr>
          <p:nvPr/>
        </p:nvPicPr>
        <p:blipFill>
          <a:blip r:embed="rId4"/>
          <a:stretch>
            <a:fillRect/>
          </a:stretch>
        </p:blipFill>
        <p:spPr>
          <a:xfrm>
            <a:off x="9563373" y="239752"/>
            <a:ext cx="2270213" cy="2122448"/>
          </a:xfrm>
          <a:prstGeom prst="rect">
            <a:avLst/>
          </a:prstGeom>
          <a:effectLst>
            <a:glow rad="139700">
              <a:schemeClr val="accent6">
                <a:satMod val="175000"/>
                <a:alpha val="40000"/>
              </a:schemeClr>
            </a:glow>
          </a:effectLst>
        </p:spPr>
      </p:pic>
      <p:sp>
        <p:nvSpPr>
          <p:cNvPr id="7" name="Date Placeholder 1">
            <a:extLst>
              <a:ext uri="{FF2B5EF4-FFF2-40B4-BE49-F238E27FC236}">
                <a16:creationId xmlns:a16="http://schemas.microsoft.com/office/drawing/2014/main" id="{95BE0E81-0DF7-4C43-A796-1F660144CD1A}"/>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655005978"/>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7" name="Date Placeholder 1">
            <a:extLst>
              <a:ext uri="{FF2B5EF4-FFF2-40B4-BE49-F238E27FC236}">
                <a16:creationId xmlns:a16="http://schemas.microsoft.com/office/drawing/2014/main" id="{C64F5259-58B7-4C7E-BB54-6BE5F5BFDC2A}"/>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
        <p:nvSpPr>
          <p:cNvPr id="3" name="TextBox 2">
            <a:extLst>
              <a:ext uri="{FF2B5EF4-FFF2-40B4-BE49-F238E27FC236}">
                <a16:creationId xmlns:a16="http://schemas.microsoft.com/office/drawing/2014/main" id="{94F0D12D-52EE-4B9A-8755-DD9AFE185C60}"/>
              </a:ext>
            </a:extLst>
          </p:cNvPr>
          <p:cNvSpPr txBox="1"/>
          <p:nvPr/>
        </p:nvSpPr>
        <p:spPr>
          <a:xfrm>
            <a:off x="859620" y="1672570"/>
            <a:ext cx="10995373" cy="4247317"/>
          </a:xfrm>
          <a:prstGeom prst="rect">
            <a:avLst/>
          </a:prstGeom>
          <a:noFill/>
        </p:spPr>
        <p:txBody>
          <a:bodyPr wrap="square" rtlCol="0">
            <a:spAutoFit/>
          </a:bodyPr>
          <a:lstStyle/>
          <a:p>
            <a:pPr marL="0" marR="0">
              <a:spcBef>
                <a:spcPts val="0"/>
              </a:spcBef>
              <a:spcAft>
                <a:spcPts val="0"/>
              </a:spcAft>
            </a:pPr>
            <a:r>
              <a:rPr lang="en-CA" sz="2800" b="1" kern="0" dirty="0">
                <a:solidFill>
                  <a:srgbClr val="002060"/>
                </a:solidFill>
                <a:latin typeface="Arial Rounded MT Bold" panose="020F0704030504030204" pitchFamily="34" charset="0"/>
                <a:ea typeface="+mj-ea"/>
                <a:cs typeface="+mj-cs"/>
              </a:rPr>
              <a:t>Initial Amount from our Event Insurance:		$    971,092</a:t>
            </a:r>
            <a:endParaRPr lang="en-US" sz="2800" b="1" kern="0" dirty="0">
              <a:solidFill>
                <a:srgbClr val="002060"/>
              </a:solidFill>
              <a:latin typeface="Arial Rounded MT Bold" panose="020F0704030504030204" pitchFamily="34" charset="0"/>
              <a:ea typeface="+mj-ea"/>
              <a:cs typeface="+mj-cs"/>
            </a:endParaRPr>
          </a:p>
          <a:p>
            <a:pPr marL="0" marR="0">
              <a:spcBef>
                <a:spcPts val="0"/>
              </a:spcBef>
              <a:spcAft>
                <a:spcPts val="0"/>
              </a:spcAft>
            </a:pPr>
            <a:r>
              <a:rPr lang="en-CA" sz="2800" b="1" kern="0" dirty="0">
                <a:solidFill>
                  <a:srgbClr val="002060"/>
                </a:solidFill>
                <a:latin typeface="Arial Rounded MT Bold" panose="020F0704030504030204" pitchFamily="34" charset="0"/>
                <a:ea typeface="+mj-ea"/>
                <a:cs typeface="+mj-cs"/>
              </a:rPr>
              <a:t>Amount Subsequently Received:			$</a:t>
            </a:r>
            <a:r>
              <a:rPr lang="en-CA" sz="2800" b="1" u="dbl" kern="0" dirty="0">
                <a:solidFill>
                  <a:srgbClr val="002060"/>
                </a:solidFill>
                <a:latin typeface="Arial Rounded MT Bold" panose="020F0704030504030204" pitchFamily="34" charset="0"/>
                <a:ea typeface="+mj-ea"/>
                <a:cs typeface="+mj-cs"/>
              </a:rPr>
              <a:t>1,181,042</a:t>
            </a:r>
            <a:endParaRPr lang="en-US" sz="2800" b="1" u="dbl" kern="0" dirty="0">
              <a:solidFill>
                <a:srgbClr val="002060"/>
              </a:solidFill>
              <a:latin typeface="Arial Rounded MT Bold" panose="020F0704030504030204" pitchFamily="34" charset="0"/>
              <a:ea typeface="+mj-ea"/>
              <a:cs typeface="+mj-cs"/>
            </a:endParaRPr>
          </a:p>
          <a:p>
            <a:pPr marL="0" marR="0">
              <a:spcBef>
                <a:spcPts val="0"/>
              </a:spcBef>
              <a:spcAft>
                <a:spcPts val="0"/>
              </a:spcAft>
            </a:pPr>
            <a:r>
              <a:rPr lang="en-CA" sz="1400" b="1" kern="0" dirty="0">
                <a:solidFill>
                  <a:srgbClr val="002060"/>
                </a:solidFill>
                <a:latin typeface="Arial Rounded MT Bold" panose="020F0704030504030204" pitchFamily="34" charset="0"/>
                <a:ea typeface="+mj-ea"/>
                <a:cs typeface="+mj-cs"/>
              </a:rPr>
              <a:t> </a:t>
            </a:r>
            <a:endParaRPr lang="en-US" sz="1400" b="1" kern="0" dirty="0">
              <a:solidFill>
                <a:srgbClr val="002060"/>
              </a:solidFill>
              <a:latin typeface="Arial Rounded MT Bold" panose="020F0704030504030204" pitchFamily="34" charset="0"/>
              <a:ea typeface="+mj-ea"/>
              <a:cs typeface="+mj-cs"/>
            </a:endParaRPr>
          </a:p>
          <a:p>
            <a:pPr marL="0" marR="0">
              <a:spcBef>
                <a:spcPts val="0"/>
              </a:spcBef>
              <a:spcAft>
                <a:spcPts val="0"/>
              </a:spcAft>
            </a:pPr>
            <a:r>
              <a:rPr lang="en-CA" sz="2800" b="1" kern="0" dirty="0">
                <a:solidFill>
                  <a:srgbClr val="002060"/>
                </a:solidFill>
                <a:latin typeface="Arial Rounded MT Bold" panose="020F0704030504030204" pitchFamily="34" charset="0"/>
                <a:ea typeface="+mj-ea"/>
                <a:cs typeface="+mj-cs"/>
              </a:rPr>
              <a:t>Final Insurance Settlement:				$</a:t>
            </a:r>
            <a:r>
              <a:rPr lang="en-CA" sz="2800" b="1" u="dbl" kern="0" dirty="0">
                <a:solidFill>
                  <a:srgbClr val="002060"/>
                </a:solidFill>
                <a:latin typeface="Arial Rounded MT Bold" panose="020F0704030504030204" pitchFamily="34" charset="0"/>
                <a:ea typeface="+mj-ea"/>
                <a:cs typeface="+mj-cs"/>
              </a:rPr>
              <a:t>2,152,134</a:t>
            </a:r>
            <a:endParaRPr lang="en-US" sz="2800" b="1" u="dbl" kern="0" dirty="0">
              <a:solidFill>
                <a:srgbClr val="002060"/>
              </a:solidFill>
              <a:latin typeface="Arial Rounded MT Bold" panose="020F0704030504030204" pitchFamily="34" charset="0"/>
              <a:ea typeface="+mj-ea"/>
              <a:cs typeface="+mj-cs"/>
            </a:endParaRPr>
          </a:p>
          <a:p>
            <a:pPr marL="0" marR="0">
              <a:spcBef>
                <a:spcPts val="0"/>
              </a:spcBef>
              <a:spcAft>
                <a:spcPts val="0"/>
              </a:spcAft>
            </a:pPr>
            <a:endParaRPr lang="en-CA" sz="1600" b="1" kern="0" dirty="0">
              <a:solidFill>
                <a:srgbClr val="002060"/>
              </a:solidFill>
              <a:latin typeface="Arial Rounded MT Bold" panose="020F0704030504030204" pitchFamily="34" charset="0"/>
              <a:ea typeface="+mj-ea"/>
              <a:cs typeface="+mj-cs"/>
            </a:endParaRPr>
          </a:p>
          <a:p>
            <a:pPr marL="0" marR="0">
              <a:spcBef>
                <a:spcPts val="0"/>
              </a:spcBef>
              <a:spcAft>
                <a:spcPts val="0"/>
              </a:spcAft>
            </a:pPr>
            <a:r>
              <a:rPr lang="en-CA" sz="2800" b="1" kern="0" dirty="0">
                <a:solidFill>
                  <a:srgbClr val="002060"/>
                </a:solidFill>
                <a:latin typeface="Arial Rounded MT Bold" panose="020F0704030504030204" pitchFamily="34" charset="0"/>
                <a:ea typeface="+mj-ea"/>
                <a:cs typeface="+mj-cs"/>
              </a:rPr>
              <a:t>*Amount Allocated to AA Grapevine, Inc. 		$</a:t>
            </a:r>
            <a:r>
              <a:rPr lang="en-CA" sz="2800" b="1" u="dbl" kern="0" dirty="0">
                <a:solidFill>
                  <a:srgbClr val="002060"/>
                </a:solidFill>
                <a:latin typeface="Arial Rounded MT Bold" panose="020F0704030504030204" pitchFamily="34" charset="0"/>
                <a:ea typeface="+mj-ea"/>
                <a:cs typeface="+mj-cs"/>
              </a:rPr>
              <a:t>    180,000</a:t>
            </a:r>
          </a:p>
          <a:p>
            <a:pPr marL="0" marR="0">
              <a:spcBef>
                <a:spcPts val="0"/>
              </a:spcBef>
              <a:spcAft>
                <a:spcPts val="0"/>
              </a:spcAft>
            </a:pPr>
            <a:r>
              <a:rPr lang="en-CA" sz="2800" b="1" kern="0" dirty="0">
                <a:solidFill>
                  <a:srgbClr val="002060"/>
                </a:solidFill>
                <a:latin typeface="Arial Rounded MT Bold" panose="020F0704030504030204" pitchFamily="34" charset="0"/>
                <a:ea typeface="+mj-ea"/>
                <a:cs typeface="+mj-cs"/>
              </a:rPr>
              <a:t> </a:t>
            </a:r>
            <a:endParaRPr lang="en-US" sz="2800" b="1" kern="0" dirty="0">
              <a:solidFill>
                <a:srgbClr val="002060"/>
              </a:solidFill>
              <a:latin typeface="Arial Rounded MT Bold" panose="020F0704030504030204" pitchFamily="34" charset="0"/>
              <a:ea typeface="+mj-ea"/>
              <a:cs typeface="+mj-cs"/>
            </a:endParaRPr>
          </a:p>
          <a:p>
            <a:pPr marL="0" marR="0">
              <a:spcBef>
                <a:spcPts val="0"/>
              </a:spcBef>
              <a:spcAft>
                <a:spcPts val="0"/>
              </a:spcAft>
            </a:pPr>
            <a:r>
              <a:rPr lang="en-CA" sz="2800" b="1" kern="0" dirty="0">
                <a:solidFill>
                  <a:srgbClr val="002060"/>
                </a:solidFill>
                <a:latin typeface="Arial Rounded MT Bold" panose="020F0704030504030204" pitchFamily="34" charset="0"/>
                <a:ea typeface="+mj-ea"/>
                <a:cs typeface="+mj-cs"/>
              </a:rPr>
              <a:t>Cost of our Event Insurance:				$ </a:t>
            </a:r>
            <a:r>
              <a:rPr lang="en-CA" sz="2800" b="1" u="dbl" kern="0" dirty="0">
                <a:solidFill>
                  <a:srgbClr val="002060"/>
                </a:solidFill>
                <a:latin typeface="Arial Rounded MT Bold" panose="020F0704030504030204" pitchFamily="34" charset="0"/>
                <a:ea typeface="+mj-ea"/>
                <a:cs typeface="+mj-cs"/>
              </a:rPr>
              <a:t>     57,507</a:t>
            </a:r>
          </a:p>
          <a:p>
            <a:pPr marL="0" marR="0">
              <a:spcBef>
                <a:spcPts val="0"/>
              </a:spcBef>
              <a:spcAft>
                <a:spcPts val="0"/>
              </a:spcAft>
            </a:pPr>
            <a:endParaRPr lang="en-CA" sz="2800" b="1" u="dbl" kern="0" dirty="0">
              <a:solidFill>
                <a:srgbClr val="002060"/>
              </a:solidFill>
              <a:latin typeface="Arial Rounded MT Bold" panose="020F0704030504030204" pitchFamily="34" charset="0"/>
              <a:ea typeface="+mj-ea"/>
              <a:cs typeface="+mj-cs"/>
            </a:endParaRPr>
          </a:p>
          <a:p>
            <a:pPr marL="0" marR="0">
              <a:spcBef>
                <a:spcPts val="0"/>
              </a:spcBef>
              <a:spcAft>
                <a:spcPts val="0"/>
              </a:spcAft>
            </a:pPr>
            <a:endParaRPr lang="en-CA" b="1" u="dbl" kern="0" dirty="0">
              <a:solidFill>
                <a:srgbClr val="002060"/>
              </a:solidFill>
              <a:latin typeface="Arial Rounded MT Bold" panose="020F0704030504030204" pitchFamily="34" charset="0"/>
              <a:ea typeface="+mj-ea"/>
              <a:cs typeface="+mj-cs"/>
            </a:endParaRPr>
          </a:p>
          <a:p>
            <a:pPr marL="0" marR="0">
              <a:spcBef>
                <a:spcPts val="0"/>
              </a:spcBef>
              <a:spcAft>
                <a:spcPts val="0"/>
              </a:spcAft>
            </a:pPr>
            <a:r>
              <a:rPr lang="en-CA" dirty="0">
                <a:solidFill>
                  <a:srgbClr val="002060"/>
                </a:solidFill>
                <a:effectLst/>
                <a:latin typeface="Arial" panose="020B0604020202020204" pitchFamily="34" charset="0"/>
                <a:ea typeface="Times New Roman" panose="02020603050405020304" pitchFamily="18" charset="0"/>
              </a:rPr>
              <a:t>*To cover pre-Convention expenses (translation expenses, project editors, administrative support, etc.).</a:t>
            </a:r>
            <a:endParaRPr lang="en-US" b="1" u="dbl" kern="0" dirty="0">
              <a:solidFill>
                <a:srgbClr val="002060"/>
              </a:solidFill>
              <a:latin typeface="Arial Rounded MT Bold" panose="020F0704030504030204" pitchFamily="34" charset="0"/>
              <a:ea typeface="+mj-ea"/>
              <a:cs typeface="+mj-cs"/>
            </a:endParaRPr>
          </a:p>
        </p:txBody>
      </p:sp>
      <p:sp>
        <p:nvSpPr>
          <p:cNvPr id="18" name="Title 1">
            <a:extLst>
              <a:ext uri="{FF2B5EF4-FFF2-40B4-BE49-F238E27FC236}">
                <a16:creationId xmlns:a16="http://schemas.microsoft.com/office/drawing/2014/main" id="{ADE371A6-EEDE-474C-984B-31CFE8D8232D}"/>
              </a:ext>
            </a:extLst>
          </p:cNvPr>
          <p:cNvSpPr txBox="1">
            <a:spLocks/>
          </p:cNvSpPr>
          <p:nvPr/>
        </p:nvSpPr>
        <p:spPr bwMode="auto">
          <a:xfrm>
            <a:off x="859620" y="487615"/>
            <a:ext cx="10710391" cy="939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kern="0" dirty="0">
                <a:solidFill>
                  <a:srgbClr val="002060"/>
                </a:solidFill>
                <a:latin typeface="Arial Rounded MT Bold" panose="020F0704030504030204" pitchFamily="34" charset="0"/>
              </a:rPr>
              <a:t>International Convention (Detroit)</a:t>
            </a:r>
          </a:p>
        </p:txBody>
      </p:sp>
    </p:spTree>
    <p:extLst>
      <p:ext uri="{BB962C8B-B14F-4D97-AF65-F5344CB8AC3E}">
        <p14:creationId xmlns:p14="http://schemas.microsoft.com/office/powerpoint/2010/main" val="502897060"/>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05100" y="42212"/>
            <a:ext cx="6781800" cy="646331"/>
          </a:xfrm>
        </p:spPr>
        <p:txBody>
          <a:bodyPr>
            <a:noAutofit/>
          </a:bodyPr>
          <a:lstStyle/>
          <a:p>
            <a:pPr algn="ctr" eaLnBrk="1" hangingPunct="1">
              <a:defRPr/>
            </a:pPr>
            <a:r>
              <a:rPr lang="en-US" altLang="en-US" sz="5400" b="1" u="sng" dirty="0">
                <a:solidFill>
                  <a:srgbClr val="002060"/>
                </a:solidFill>
                <a:effectLst>
                  <a:outerShdw blurRad="38100" dist="38100" dir="2700000" algn="tl">
                    <a:srgbClr val="C0C0C0"/>
                  </a:outerShdw>
                </a:effectLst>
                <a:latin typeface="Arial Rounded MT Bold" panose="020F0704030504030204" pitchFamily="34" charset="0"/>
              </a:rPr>
              <a:t>Reserve Fund</a:t>
            </a:r>
          </a:p>
        </p:txBody>
      </p:sp>
      <p:graphicFrame>
        <p:nvGraphicFramePr>
          <p:cNvPr id="45114" name="Group 58"/>
          <p:cNvGraphicFramePr>
            <a:graphicFrameLocks noGrp="1"/>
          </p:cNvGraphicFramePr>
          <p:nvPr>
            <p:ph type="tbl" idx="1"/>
            <p:extLst>
              <p:ext uri="{D42A27DB-BD31-4B8C-83A1-F6EECF244321}">
                <p14:modId xmlns:p14="http://schemas.microsoft.com/office/powerpoint/2010/main" val="779440965"/>
              </p:ext>
            </p:extLst>
          </p:nvPr>
        </p:nvGraphicFramePr>
        <p:xfrm>
          <a:off x="595312" y="724138"/>
          <a:ext cx="11201400" cy="4735893"/>
        </p:xfrm>
        <a:graphic>
          <a:graphicData uri="http://schemas.openxmlformats.org/drawingml/2006/table">
            <a:tbl>
              <a:tblPr/>
              <a:tblGrid>
                <a:gridCol w="2800351">
                  <a:extLst>
                    <a:ext uri="{9D8B030D-6E8A-4147-A177-3AD203B41FA5}">
                      <a16:colId xmlns:a16="http://schemas.microsoft.com/office/drawing/2014/main" val="20000"/>
                    </a:ext>
                  </a:extLst>
                </a:gridCol>
                <a:gridCol w="1641584">
                  <a:extLst>
                    <a:ext uri="{9D8B030D-6E8A-4147-A177-3AD203B41FA5}">
                      <a16:colId xmlns:a16="http://schemas.microsoft.com/office/drawing/2014/main" val="20001"/>
                    </a:ext>
                  </a:extLst>
                </a:gridCol>
                <a:gridCol w="1703950">
                  <a:extLst>
                    <a:ext uri="{9D8B030D-6E8A-4147-A177-3AD203B41FA5}">
                      <a16:colId xmlns:a16="http://schemas.microsoft.com/office/drawing/2014/main" val="20002"/>
                    </a:ext>
                  </a:extLst>
                </a:gridCol>
                <a:gridCol w="1772347">
                  <a:extLst>
                    <a:ext uri="{9D8B030D-6E8A-4147-A177-3AD203B41FA5}">
                      <a16:colId xmlns:a16="http://schemas.microsoft.com/office/drawing/2014/main" val="20003"/>
                    </a:ext>
                  </a:extLst>
                </a:gridCol>
                <a:gridCol w="1641584">
                  <a:extLst>
                    <a:ext uri="{9D8B030D-6E8A-4147-A177-3AD203B41FA5}">
                      <a16:colId xmlns:a16="http://schemas.microsoft.com/office/drawing/2014/main" val="20004"/>
                    </a:ext>
                  </a:extLst>
                </a:gridCol>
                <a:gridCol w="1641584">
                  <a:extLst>
                    <a:ext uri="{9D8B030D-6E8A-4147-A177-3AD203B41FA5}">
                      <a16:colId xmlns:a16="http://schemas.microsoft.com/office/drawing/2014/main" val="20005"/>
                    </a:ext>
                  </a:extLst>
                </a:gridCol>
              </a:tblGrid>
              <a:tr h="570936">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Narrow" pitchFamily="34" charset="0"/>
                        <a:cs typeface="Arial" charset="0"/>
                      </a:endParaRP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sng" strike="noStrike" kern="1200" cap="none" normalizeH="0" baseline="0" dirty="0">
                        <a:ln>
                          <a:noFill/>
                        </a:ln>
                        <a:solidFill>
                          <a:schemeClr val="tx1"/>
                        </a:solidFill>
                        <a:effectLst/>
                        <a:latin typeface="Arial Black" panose="020B0A04020102020204"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sng" strike="noStrike" kern="1200" cap="none" normalizeH="0" baseline="0" dirty="0">
                          <a:ln>
                            <a:noFill/>
                          </a:ln>
                          <a:solidFill>
                            <a:schemeClr val="tx1"/>
                          </a:solidFill>
                          <a:effectLst/>
                          <a:latin typeface="Arial Black" panose="020B0A04020102020204" pitchFamily="34" charset="0"/>
                          <a:ea typeface="+mn-ea"/>
                          <a:cs typeface="Arial" charset="0"/>
                        </a:rPr>
                        <a:t>2020</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sng" strike="noStrike" kern="1200" cap="none" normalizeH="0" baseline="0" dirty="0">
                          <a:ln>
                            <a:noFill/>
                          </a:ln>
                          <a:solidFill>
                            <a:schemeClr val="tx1"/>
                          </a:solidFill>
                          <a:effectLst/>
                          <a:latin typeface="Arial Black" panose="020B0A04020102020204" pitchFamily="34" charset="0"/>
                          <a:ea typeface="+mn-ea"/>
                          <a:cs typeface="Arial" charset="0"/>
                        </a:rPr>
                        <a:t>2019</a:t>
                      </a:r>
                      <a:endPar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endParaRP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Arial Black" panose="020B0A04020102020204" pitchFamily="34" charset="0"/>
                          <a:cs typeface="Arial" charset="0"/>
                        </a:rPr>
                        <a:t>2018</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Arial Black" panose="020B0A04020102020204" pitchFamily="34" charset="0"/>
                          <a:cs typeface="Arial" charset="0"/>
                        </a:rPr>
                        <a:t>2017</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sng" strike="noStrike" cap="none" normalizeH="0" baseline="0" dirty="0">
                        <a:ln>
                          <a:noFill/>
                        </a:ln>
                        <a:solidFill>
                          <a:schemeClr val="tx1"/>
                        </a:solidFill>
                        <a:effectLst/>
                        <a:latin typeface="Arial Black" panose="020B0A0402010202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sng" strike="noStrike" cap="none" normalizeH="0" baseline="0" dirty="0">
                          <a:ln>
                            <a:noFill/>
                          </a:ln>
                          <a:solidFill>
                            <a:schemeClr val="tx1"/>
                          </a:solidFill>
                          <a:effectLst/>
                          <a:latin typeface="Arial Black" panose="020B0A04020102020204" pitchFamily="34" charset="0"/>
                          <a:cs typeface="Arial" charset="0"/>
                        </a:rPr>
                        <a:t>2016</a:t>
                      </a:r>
                    </a:p>
                  </a:txBody>
                  <a:tcPr marT="45722" marB="4572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537939">
                <a:tc>
                  <a:txBody>
                    <a:bodyPr/>
                    <a:lstStyle>
                      <a:lvl1pPr eaLnBrk="0" hangingPunct="0">
                        <a:spcBef>
                          <a:spcPct val="20000"/>
                        </a:spcBef>
                        <a:tabLst>
                          <a:tab pos="457200" algn="l"/>
                        </a:tabLst>
                        <a:defRPr sz="2800">
                          <a:solidFill>
                            <a:schemeClr val="tx1"/>
                          </a:solidFill>
                          <a:latin typeface="Arial" charset="0"/>
                          <a:cs typeface="Arial" charset="0"/>
                        </a:defRPr>
                      </a:lvl1pPr>
                      <a:lvl2pPr marL="742950" indent="-285750" eaLnBrk="0" hangingPunct="0">
                        <a:spcBef>
                          <a:spcPct val="20000"/>
                        </a:spcBef>
                        <a:tabLst>
                          <a:tab pos="457200" algn="l"/>
                        </a:tabLst>
                        <a:defRPr sz="2400">
                          <a:solidFill>
                            <a:schemeClr val="tx1"/>
                          </a:solidFill>
                          <a:latin typeface="Arial" charset="0"/>
                          <a:cs typeface="Arial" charset="0"/>
                        </a:defRPr>
                      </a:lvl2pPr>
                      <a:lvl3pPr marL="1143000" indent="-228600" eaLnBrk="0" hangingPunct="0">
                        <a:spcBef>
                          <a:spcPct val="20000"/>
                        </a:spcBef>
                        <a:tabLst>
                          <a:tab pos="457200" algn="l"/>
                        </a:tabLst>
                        <a:defRPr sz="2000">
                          <a:solidFill>
                            <a:schemeClr val="tx1"/>
                          </a:solidFill>
                          <a:latin typeface="Arial" charset="0"/>
                          <a:cs typeface="Arial" charset="0"/>
                        </a:defRPr>
                      </a:lvl3pPr>
                      <a:lvl4pPr marL="1600200" indent="-228600" eaLnBrk="0" hangingPunct="0">
                        <a:spcBef>
                          <a:spcPct val="20000"/>
                        </a:spcBef>
                        <a:tabLst>
                          <a:tab pos="457200" algn="l"/>
                        </a:tabLst>
                        <a:defRPr>
                          <a:solidFill>
                            <a:schemeClr val="tx1"/>
                          </a:solidFill>
                          <a:latin typeface="Arial" charset="0"/>
                          <a:cs typeface="Arial" charset="0"/>
                        </a:defRPr>
                      </a:lvl4pPr>
                      <a:lvl5pPr marL="2057400" indent="-228600" eaLnBrk="0" hangingPunct="0">
                        <a:spcBef>
                          <a:spcPct val="20000"/>
                        </a:spcBef>
                        <a:tabLst>
                          <a:tab pos="457200" algn="l"/>
                        </a:tabLst>
                        <a:defRPr>
                          <a:solidFill>
                            <a:schemeClr val="tx1"/>
                          </a:solidFill>
                          <a:latin typeface="Arial" charset="0"/>
                          <a:cs typeface="Arial" charset="0"/>
                        </a:defRPr>
                      </a:lvl5pPr>
                      <a:lvl6pPr marL="2514600" indent="-228600" eaLnBrk="0" fontAlgn="base" hangingPunct="0">
                        <a:spcBef>
                          <a:spcPct val="2000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2000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2000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20000"/>
                        </a:spcBef>
                        <a:spcAft>
                          <a:spcPct val="0"/>
                        </a:spcAft>
                        <a:tabLst>
                          <a:tab pos="457200" algn="l"/>
                        </a:tabLs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Reserved Fund – </a:t>
                      </a:r>
                    </a:p>
                    <a:p>
                      <a:pPr marL="0" marR="0" lvl="0" indent="0" algn="l" defTabSz="914400" rtl="0" eaLnBrk="1" fontAlgn="base" latinLnBrk="0" hangingPunct="1">
                        <a:lnSpc>
                          <a:spcPct val="100000"/>
                        </a:lnSpc>
                        <a:spcBef>
                          <a:spcPct val="20000"/>
                        </a:spcBef>
                        <a:spcAft>
                          <a:spcPct val="0"/>
                        </a:spcAft>
                        <a:buClrTx/>
                        <a:buSzTx/>
                        <a:buFontTx/>
                        <a:buNone/>
                        <a:tabLst>
                          <a:tab pos="457200" algn="l"/>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 in Thousands)</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$12,297**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$15,900</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$15,935</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$14,353</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$14,959</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4258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Recurring Operating Expenses</a:t>
                      </a:r>
                      <a:endParaRPr kumimoji="0" lang="en-US" altLang="en-US" sz="1600" b="1" i="0" u="none" strike="noStrike" cap="none" normalizeH="0" baseline="0" dirty="0">
                        <a:ln>
                          <a:noFill/>
                        </a:ln>
                        <a:solidFill>
                          <a:schemeClr val="tx1"/>
                        </a:solidFill>
                        <a:effectLst/>
                        <a:highlight>
                          <a:srgbClr val="FFFF00"/>
                        </a:highlight>
                        <a:latin typeface="Arial Rounded MT Bold" panose="020F0704030504030204"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 in Thousands)</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19,076**</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20,700</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19,736</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18,059</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$17,410</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68536">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highlight>
                            <a:srgbClr val="FFFF00"/>
                          </a:highlight>
                          <a:latin typeface="Arial Rounded MT Bold" panose="020F0704030504030204" pitchFamily="34" charset="0"/>
                          <a:cs typeface="Arial" charset="0"/>
                        </a:rPr>
                        <a:t>Number of Months</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dbl" strike="noStrike" kern="1200" cap="none" normalizeH="0" baseline="0" dirty="0">
                          <a:ln>
                            <a:noFill/>
                          </a:ln>
                          <a:solidFill>
                            <a:schemeClr val="tx1"/>
                          </a:solidFill>
                          <a:effectLst/>
                          <a:highlight>
                            <a:srgbClr val="FFFF00"/>
                          </a:highlight>
                          <a:latin typeface="Arial Black" panose="020B0A04020102020204" pitchFamily="34" charset="0"/>
                          <a:ea typeface="+mn-ea"/>
                          <a:cs typeface="Arial" charset="0"/>
                        </a:rPr>
                        <a:t>7.74</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9.2</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9.7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9.5</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10.3</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87316">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Groups</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74,949*</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68,478</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68,478</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66,860</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66,336</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6388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Reserve Fund per Group</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$164.07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$232.00</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$232.71</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$214.67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$225.50</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9659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Number of Members</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1,525,043*</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1,418,177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1,418,177</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1,381,954</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1,362,402</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79855">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Rounded MT Bold" panose="020F0704030504030204" pitchFamily="34" charset="0"/>
                          <a:cs typeface="Arial" charset="0"/>
                        </a:rPr>
                        <a:t>Reserve Fund per Member</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a:t>
                      </a:r>
                      <a:r>
                        <a:rPr kumimoji="0" lang="en-US" altLang="en-US" sz="1800" b="0" i="0" u="dbl" strike="noStrike" kern="1200" cap="none" normalizeH="0" baseline="0" dirty="0">
                          <a:ln>
                            <a:noFill/>
                          </a:ln>
                          <a:solidFill>
                            <a:schemeClr val="tx1"/>
                          </a:solidFill>
                          <a:effectLst/>
                          <a:latin typeface="Arial Black" panose="020B0A04020102020204" pitchFamily="34" charset="0"/>
                          <a:ea typeface="+mn-ea"/>
                          <a:cs typeface="Arial" charset="0"/>
                        </a:rPr>
                        <a:t>8.06</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Black" panose="020B0A04020102020204" pitchFamily="34" charset="0"/>
                          <a:ea typeface="+mn-ea"/>
                          <a:cs typeface="Arial" charset="0"/>
                        </a:rPr>
                        <a:t>$11.21</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$11.24</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anose="020B0A04020102020204" pitchFamily="34" charset="0"/>
                          <a:cs typeface="Arial" charset="0"/>
                        </a:rPr>
                        <a:t>$10.39</a:t>
                      </a:r>
                    </a:p>
                  </a:txBody>
                  <a:tcPr marT="45722" marB="45722"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Black" panose="020B0A04020102020204" pitchFamily="34" charset="0"/>
                          <a:cs typeface="Arial" charset="0"/>
                        </a:rPr>
                        <a:t>$10.98</a:t>
                      </a:r>
                    </a:p>
                  </a:txBody>
                  <a:tcPr marT="45722" marB="4572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0164" name="Text Box 76"/>
          <p:cNvSpPr txBox="1">
            <a:spLocks noChangeArrowheads="1"/>
          </p:cNvSpPr>
          <p:nvPr/>
        </p:nvSpPr>
        <p:spPr bwMode="auto">
          <a:xfrm>
            <a:off x="585319" y="5450284"/>
            <a:ext cx="11201400" cy="830997"/>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1600" dirty="0">
                <a:latin typeface="Arial Rounded MT Bold" panose="020F0704030504030204" pitchFamily="34" charset="0"/>
              </a:rPr>
              <a:t>By Conference action, the “Prudent Operating Reserve” was defined as an amount equal to the preceding year’s combined operating expenses of AA World Services, AA Grapevine and the General Fund of the General Service Board.  As such, operating expenses include “office and operating expenses” but not the Cost of Products.</a:t>
            </a:r>
          </a:p>
        </p:txBody>
      </p:sp>
      <p:cxnSp>
        <p:nvCxnSpPr>
          <p:cNvPr id="4" name="Straight Connector 3"/>
          <p:cNvCxnSpPr/>
          <p:nvPr/>
        </p:nvCxnSpPr>
        <p:spPr>
          <a:xfrm>
            <a:off x="495300" y="3429000"/>
            <a:ext cx="112014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3CF1AD2-FEF6-4D14-8658-9FA15CFA9CDB}"/>
              </a:ext>
            </a:extLst>
          </p:cNvPr>
          <p:cNvSpPr txBox="1"/>
          <p:nvPr/>
        </p:nvSpPr>
        <p:spPr>
          <a:xfrm>
            <a:off x="2928973" y="6352471"/>
            <a:ext cx="4267200" cy="400110"/>
          </a:xfrm>
          <a:prstGeom prst="rect">
            <a:avLst/>
          </a:prstGeom>
          <a:noFill/>
        </p:spPr>
        <p:txBody>
          <a:bodyPr wrap="square" rtlCol="0">
            <a:spAutoFit/>
          </a:bodyPr>
          <a:lstStyle/>
          <a:p>
            <a:r>
              <a:rPr lang="en-US" sz="2000" b="1" dirty="0">
                <a:solidFill>
                  <a:srgbClr val="002060"/>
                </a:solidFill>
              </a:rPr>
              <a:t>* = SMF-53, dated December 2020</a:t>
            </a:r>
          </a:p>
        </p:txBody>
      </p:sp>
      <p:sp>
        <p:nvSpPr>
          <p:cNvPr id="8" name="TextBox 7">
            <a:extLst>
              <a:ext uri="{FF2B5EF4-FFF2-40B4-BE49-F238E27FC236}">
                <a16:creationId xmlns:a16="http://schemas.microsoft.com/office/drawing/2014/main" id="{509978F5-115D-49B9-B14E-CCA5D5230412}"/>
              </a:ext>
            </a:extLst>
          </p:cNvPr>
          <p:cNvSpPr txBox="1"/>
          <p:nvPr/>
        </p:nvSpPr>
        <p:spPr>
          <a:xfrm>
            <a:off x="7761339" y="6352471"/>
            <a:ext cx="4014319" cy="400110"/>
          </a:xfrm>
          <a:prstGeom prst="rect">
            <a:avLst/>
          </a:prstGeom>
          <a:noFill/>
        </p:spPr>
        <p:txBody>
          <a:bodyPr wrap="square" rtlCol="0">
            <a:spAutoFit/>
          </a:bodyPr>
          <a:lstStyle/>
          <a:p>
            <a:r>
              <a:rPr lang="en-US" sz="2000" b="1" dirty="0">
                <a:solidFill>
                  <a:srgbClr val="002060"/>
                </a:solidFill>
              </a:rPr>
              <a:t>** = 2020 Reforecast 2.2</a:t>
            </a:r>
          </a:p>
        </p:txBody>
      </p:sp>
      <p:sp>
        <p:nvSpPr>
          <p:cNvPr id="9" name="Date Placeholder 1">
            <a:extLst>
              <a:ext uri="{FF2B5EF4-FFF2-40B4-BE49-F238E27FC236}">
                <a16:creationId xmlns:a16="http://schemas.microsoft.com/office/drawing/2014/main" id="{6B219849-D570-41FF-8BE5-43637B06032D}"/>
              </a:ext>
            </a:extLst>
          </p:cNvPr>
          <p:cNvSpPr txBox="1">
            <a:spLocks/>
          </p:cNvSpPr>
          <p:nvPr/>
        </p:nvSpPr>
        <p:spPr>
          <a:xfrm>
            <a:off x="8965" y="636288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tint val="75000"/>
                  </a:prstClr>
                </a:solidFill>
                <a:latin typeface="Arial" panose="020B0604020202020204"/>
              </a:rPr>
              <a:t>Presented on February 26-28, 2021</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D64842A-3FCB-4699-9A2F-B685A9C57A36}"/>
              </a:ext>
            </a:extLst>
          </p:cNvPr>
          <p:cNvGraphicFramePr>
            <a:graphicFrameLocks noGrp="1"/>
          </p:cNvGraphicFramePr>
          <p:nvPr>
            <p:ph idx="1"/>
            <p:extLst>
              <p:ext uri="{D42A27DB-BD31-4B8C-83A1-F6EECF244321}">
                <p14:modId xmlns:p14="http://schemas.microsoft.com/office/powerpoint/2010/main" val="2412530704"/>
              </p:ext>
            </p:extLst>
          </p:nvPr>
        </p:nvGraphicFramePr>
        <p:xfrm>
          <a:off x="457200" y="1283805"/>
          <a:ext cx="10984831" cy="51769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5E116C0-878C-4437-AB63-570AFF4B9AC0}"/>
              </a:ext>
            </a:extLst>
          </p:cNvPr>
          <p:cNvSpPr txBox="1"/>
          <p:nvPr/>
        </p:nvSpPr>
        <p:spPr>
          <a:xfrm flipH="1">
            <a:off x="9038343" y="304928"/>
            <a:ext cx="1905000" cy="1015663"/>
          </a:xfrm>
          <a:prstGeom prst="rect">
            <a:avLst/>
          </a:prstGeom>
          <a:solidFill>
            <a:schemeClr val="bg1">
              <a:lumMod val="95000"/>
            </a:schemeClr>
          </a:solidFill>
          <a:ln w="38100">
            <a:solidFill>
              <a:srgbClr val="000099"/>
            </a:solidFill>
          </a:ln>
        </p:spPr>
        <p:txBody>
          <a:bodyPr wrap="square" rtlCol="0">
            <a:spAutoFit/>
          </a:bodyPr>
          <a:lstStyle/>
          <a:p>
            <a:pPr algn="ctr"/>
            <a:r>
              <a:rPr lang="en-US" sz="2000" b="1" dirty="0"/>
              <a:t>15-year Average =</a:t>
            </a:r>
            <a:r>
              <a:rPr lang="en-US" sz="2000" b="1" dirty="0">
                <a:sym typeface="Wingdings" panose="05000000000000000000" pitchFamily="2" charset="2"/>
              </a:rPr>
              <a:t> </a:t>
            </a:r>
            <a:r>
              <a:rPr lang="en-US" sz="2000" b="1" u="sng" dirty="0">
                <a:highlight>
                  <a:srgbClr val="FFFF00"/>
                </a:highlight>
                <a:sym typeface="Wingdings" panose="05000000000000000000" pitchFamily="2" charset="2"/>
              </a:rPr>
              <a:t>10.04</a:t>
            </a:r>
            <a:r>
              <a:rPr lang="en-US" sz="2000" b="1" dirty="0">
                <a:sym typeface="Wingdings" panose="05000000000000000000" pitchFamily="2" charset="2"/>
              </a:rPr>
              <a:t> Months</a:t>
            </a:r>
            <a:endParaRPr lang="en-US" sz="2000" b="1" dirty="0"/>
          </a:p>
        </p:txBody>
      </p:sp>
      <p:sp>
        <p:nvSpPr>
          <p:cNvPr id="9" name="Title 8">
            <a:extLst>
              <a:ext uri="{FF2B5EF4-FFF2-40B4-BE49-F238E27FC236}">
                <a16:creationId xmlns:a16="http://schemas.microsoft.com/office/drawing/2014/main" id="{5113EDE1-5BA7-405F-A6A9-C142FF50AD32}"/>
              </a:ext>
            </a:extLst>
          </p:cNvPr>
          <p:cNvSpPr>
            <a:spLocks noGrp="1"/>
          </p:cNvSpPr>
          <p:nvPr>
            <p:ph type="title"/>
          </p:nvPr>
        </p:nvSpPr>
        <p:spPr>
          <a:xfrm>
            <a:off x="457200" y="397218"/>
            <a:ext cx="8077200" cy="1325563"/>
          </a:xfrm>
        </p:spPr>
        <p:txBody>
          <a:bodyPr>
            <a:normAutofit fontScale="90000"/>
          </a:bodyPr>
          <a:lstStyle/>
          <a:p>
            <a:pPr algn="ctr"/>
            <a:r>
              <a:rPr lang="en-US" b="1" dirty="0">
                <a:solidFill>
                  <a:srgbClr val="002060"/>
                </a:solidFill>
                <a:latin typeface="Arial Rounded MT Bold" panose="020F0704030504030204" pitchFamily="34" charset="0"/>
              </a:rPr>
              <a:t>Reserve Fund Ratio </a:t>
            </a:r>
            <a:br>
              <a:rPr lang="en-US" b="1" dirty="0">
                <a:solidFill>
                  <a:srgbClr val="002060"/>
                </a:solidFill>
                <a:latin typeface="Arial Rounded MT Bold" panose="020F0704030504030204" pitchFamily="34" charset="0"/>
              </a:rPr>
            </a:br>
            <a:r>
              <a:rPr lang="en-US" b="1" u="sng" dirty="0">
                <a:solidFill>
                  <a:srgbClr val="002060"/>
                </a:solidFill>
                <a:latin typeface="Arial Rounded MT Bold" panose="020F0704030504030204" pitchFamily="34" charset="0"/>
              </a:rPr>
              <a:t>Number of Months Coverage</a:t>
            </a:r>
            <a:br>
              <a:rPr lang="en-US" b="1" dirty="0">
                <a:solidFill>
                  <a:srgbClr val="002060"/>
                </a:solidFill>
                <a:latin typeface="Arial Rounded MT Bold" panose="020F0704030504030204" pitchFamily="34" charset="0"/>
              </a:rPr>
            </a:br>
            <a:endParaRPr lang="en-US" dirty="0">
              <a:latin typeface="Arial Rounded MT Bold" panose="020F0704030504030204" pitchFamily="34" charset="0"/>
            </a:endParaRPr>
          </a:p>
        </p:txBody>
      </p:sp>
      <p:sp>
        <p:nvSpPr>
          <p:cNvPr id="8" name="Date Placeholder 1">
            <a:extLst>
              <a:ext uri="{FF2B5EF4-FFF2-40B4-BE49-F238E27FC236}">
                <a16:creationId xmlns:a16="http://schemas.microsoft.com/office/drawing/2014/main" id="{A0CBA6AC-3219-4CA9-AA65-8E44B7E68655}"/>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10620850"/>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967B-EBBE-45E0-B63B-998FAB278F36}"/>
              </a:ext>
            </a:extLst>
          </p:cNvPr>
          <p:cNvSpPr>
            <a:spLocks noGrp="1"/>
          </p:cNvSpPr>
          <p:nvPr>
            <p:ph type="title"/>
          </p:nvPr>
        </p:nvSpPr>
        <p:spPr>
          <a:xfrm>
            <a:off x="609600" y="374628"/>
            <a:ext cx="10972800" cy="1143000"/>
          </a:xfrm>
        </p:spPr>
        <p:txBody>
          <a:bodyPr/>
          <a:lstStyle/>
          <a:p>
            <a:r>
              <a:rPr lang="en-US" sz="4800" b="1" u="sng" dirty="0">
                <a:solidFill>
                  <a:srgbClr val="002060"/>
                </a:solidFill>
                <a:latin typeface="Arial Rounded MT Bold" panose="020F0704030504030204" pitchFamily="34" charset="0"/>
              </a:rPr>
              <a:t>2020 Update COVID-19 Impact</a:t>
            </a:r>
            <a:br>
              <a:rPr lang="en-US" sz="3600" b="1" u="sng" dirty="0">
                <a:solidFill>
                  <a:srgbClr val="002060"/>
                </a:solidFill>
                <a:latin typeface="Arial Rounded MT Bold" panose="020F0704030504030204" pitchFamily="34" charset="0"/>
              </a:rPr>
            </a:br>
            <a:r>
              <a:rPr lang="en-US" sz="1400" b="1" u="sng" dirty="0">
                <a:solidFill>
                  <a:srgbClr val="002060"/>
                </a:solidFill>
                <a:latin typeface="Arial Rounded MT Bold" panose="020F0704030504030204" pitchFamily="34" charset="0"/>
              </a:rPr>
              <a:t> </a:t>
            </a:r>
            <a:br>
              <a:rPr lang="en-US" sz="3600" b="1" u="sng" dirty="0">
                <a:solidFill>
                  <a:srgbClr val="002060"/>
                </a:solidFill>
                <a:latin typeface="Arial Rounded MT Bold" panose="020F0704030504030204" pitchFamily="34" charset="0"/>
              </a:rPr>
            </a:br>
            <a:r>
              <a:rPr lang="en-US" sz="3200" b="1" dirty="0">
                <a:solidFill>
                  <a:srgbClr val="002060"/>
                </a:solidFill>
                <a:latin typeface="Arial Rounded MT Bold" panose="020F0704030504030204" pitchFamily="34" charset="0"/>
              </a:rPr>
              <a:t>Carrying our Life-saving Message Continues</a:t>
            </a:r>
            <a:endParaRPr lang="en-US" sz="3600" b="1" dirty="0">
              <a:solidFill>
                <a:srgbClr val="002060"/>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406C2F26-B6CA-42D4-B93A-BBA3FF49A76E}"/>
              </a:ext>
            </a:extLst>
          </p:cNvPr>
          <p:cNvSpPr/>
          <p:nvPr/>
        </p:nvSpPr>
        <p:spPr>
          <a:xfrm>
            <a:off x="565520" y="1452880"/>
            <a:ext cx="6749680" cy="5216813"/>
          </a:xfrm>
          <a:prstGeom prst="rect">
            <a:avLst/>
          </a:prstGeom>
        </p:spPr>
        <p:txBody>
          <a:bodyPr wrap="square">
            <a:spAutoFit/>
          </a:bodyPr>
          <a:lstStyle/>
          <a:p>
            <a:pPr marL="182880" marR="0" lvl="0" indent="-182880" algn="l" defTabSz="914400" rtl="0" eaLnBrk="1" fontAlgn="auto" latinLnBrk="0" hangingPunct="1">
              <a:lnSpc>
                <a:spcPct val="100000"/>
              </a:lnSpc>
              <a:spcBef>
                <a:spcPts val="0"/>
              </a:spcBef>
              <a:spcAft>
                <a:spcPts val="0"/>
              </a:spcAft>
              <a:buClr>
                <a:srgbClr val="4472C4"/>
              </a:buClr>
              <a:buSzPct val="111000"/>
              <a:buFont typeface="Arial" panose="020B0604020202020204" pitchFamily="34" charset="0"/>
              <a:buChar char="•"/>
              <a:tabLst/>
              <a:defRPr/>
            </a:pPr>
            <a:endParaRPr kumimoji="0" lang="en-US" sz="2800" b="0" i="0" u="none" strike="noStrike" kern="1200" cap="none" spc="0" normalizeH="0" baseline="0" noProof="0" dirty="0">
              <a:ln>
                <a:noFill/>
              </a:ln>
              <a:solidFill>
                <a:srgbClr val="376092"/>
              </a:solidFill>
              <a:effectLst/>
              <a:uLnTx/>
              <a:uFillTx/>
              <a:latin typeface="Arial"/>
              <a:ea typeface="+mn-ea"/>
              <a:cs typeface="Arial"/>
            </a:endParaRPr>
          </a:p>
          <a:p>
            <a:pPr marL="230188" marR="0" lvl="0" indent="-230188" fontAlgn="auto">
              <a:spcBef>
                <a:spcPts val="1000"/>
              </a:spcBef>
              <a:spcAft>
                <a:spcPts val="1200"/>
              </a:spcAft>
              <a:buClr>
                <a:srgbClr val="4472C4"/>
              </a:buClr>
              <a:buSzPct val="111000"/>
              <a:buFont typeface="Wingdings" panose="05000000000000000000" pitchFamily="2" charset="2"/>
              <a:buChar char="ü"/>
              <a:tabLst/>
              <a:defRPr/>
            </a:pPr>
            <a:r>
              <a:rPr lang="en-US" sz="2900" b="1" dirty="0">
                <a:solidFill>
                  <a:srgbClr val="002060"/>
                </a:solidFill>
                <a:latin typeface="Arial Rounded MT Bold" panose="020F0704030504030204" pitchFamily="34" charset="0"/>
              </a:rPr>
              <a:t> As a result of implementing ERP, the work continues – remotely.</a:t>
            </a:r>
          </a:p>
          <a:p>
            <a:pPr marL="230188" marR="0" lvl="0" indent="-230188" fontAlgn="auto">
              <a:spcBef>
                <a:spcPts val="1000"/>
              </a:spcBef>
              <a:spcAft>
                <a:spcPts val="1200"/>
              </a:spcAft>
              <a:buClr>
                <a:srgbClr val="4472C4"/>
              </a:buClr>
              <a:buSzPct val="111000"/>
              <a:buFont typeface="Wingdings" panose="05000000000000000000" pitchFamily="2" charset="2"/>
              <a:buChar char="ü"/>
              <a:tabLst/>
              <a:defRPr/>
            </a:pPr>
            <a:r>
              <a:rPr lang="en-US" sz="2900" b="1" dirty="0">
                <a:solidFill>
                  <a:srgbClr val="002060"/>
                </a:solidFill>
                <a:latin typeface="Arial Rounded MT Bold" panose="020F0704030504030204" pitchFamily="34" charset="0"/>
              </a:rPr>
              <a:t> Our GSO Staff ensures that our  vital services are readily available throughout the Fellowship.</a:t>
            </a:r>
          </a:p>
          <a:p>
            <a:pPr marL="230188" marR="0" lvl="0" indent="-230188" fontAlgn="auto">
              <a:spcBef>
                <a:spcPts val="1000"/>
              </a:spcBef>
              <a:spcAft>
                <a:spcPts val="1200"/>
              </a:spcAft>
              <a:buClr>
                <a:srgbClr val="4472C4"/>
              </a:buClr>
              <a:buSzPct val="111000"/>
              <a:buFont typeface="Wingdings" panose="05000000000000000000" pitchFamily="2" charset="2"/>
              <a:buChar char="ü"/>
              <a:tabLst/>
              <a:defRPr/>
            </a:pPr>
            <a:r>
              <a:rPr lang="en-US" sz="2900" b="1" dirty="0">
                <a:solidFill>
                  <a:srgbClr val="002060"/>
                </a:solidFill>
                <a:latin typeface="Arial Rounded MT Bold" panose="020F0704030504030204" pitchFamily="34" charset="0"/>
              </a:rPr>
              <a:t> Virtual General Service Board and other Committee meetings are conducted remotely.</a:t>
            </a:r>
            <a:endPar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Arial"/>
            </a:endParaRPr>
          </a:p>
          <a:p>
            <a:pPr marL="182880" marR="0" lvl="0" indent="-182880" algn="l" defTabSz="914400" rtl="0" eaLnBrk="1" fontAlgn="auto" latinLnBrk="0" hangingPunct="1">
              <a:lnSpc>
                <a:spcPct val="100000"/>
              </a:lnSpc>
              <a:spcBef>
                <a:spcPts val="0"/>
              </a:spcBef>
              <a:spcAft>
                <a:spcPts val="0"/>
              </a:spcAft>
              <a:buClr>
                <a:srgbClr val="4472C4"/>
              </a:buClr>
              <a:buSzPct val="111000"/>
              <a:buFont typeface="Arial" panose="020B0604020202020204" pitchFamily="34" charset="0"/>
              <a:buChar char="•"/>
              <a:tabLst/>
              <a:defRPr/>
            </a:pPr>
            <a:endParaRPr kumimoji="0" lang="en-US" sz="1800" b="0" i="0" u="none" strike="noStrike" kern="1200" cap="none" spc="0" normalizeH="0" baseline="0" noProof="0" dirty="0">
              <a:ln>
                <a:noFill/>
              </a:ln>
              <a:solidFill>
                <a:srgbClr val="222222"/>
              </a:solidFill>
              <a:effectLst/>
              <a:uLnTx/>
              <a:uFillTx/>
              <a:latin typeface="Calibri" panose="020F0502020204030204" pitchFamily="34" charset="0"/>
              <a:ea typeface="+mn-ea"/>
              <a:cs typeface="Arial"/>
            </a:endParaRPr>
          </a:p>
        </p:txBody>
      </p:sp>
      <p:pic>
        <p:nvPicPr>
          <p:cNvPr id="25" name="Picture 24" descr="A picture containing table, food, room, desk&#10;&#10;Description automatically generated">
            <a:extLst>
              <a:ext uri="{FF2B5EF4-FFF2-40B4-BE49-F238E27FC236}">
                <a16:creationId xmlns:a16="http://schemas.microsoft.com/office/drawing/2014/main" id="{61ABFA3E-0073-42BF-9F62-EAD3B5C2439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25710" y="3810000"/>
            <a:ext cx="4306186" cy="2422230"/>
          </a:xfrm>
          <a:prstGeom prst="rect">
            <a:avLst/>
          </a:prstGeom>
          <a:solidFill>
            <a:srgbClr val="FFFFFF">
              <a:shade val="85000"/>
            </a:srgbClr>
          </a:solidFill>
          <a:ln w="88900" cap="sq">
            <a:solidFill>
              <a:srgbClr val="FFFFFF"/>
            </a:solidFill>
            <a:miter lim="800000"/>
          </a:ln>
          <a:effectLst>
            <a:glow rad="1016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1">
            <a:extLst>
              <a:ext uri="{FF2B5EF4-FFF2-40B4-BE49-F238E27FC236}">
                <a16:creationId xmlns:a16="http://schemas.microsoft.com/office/drawing/2014/main" id="{BF7CCFE1-1532-48B0-B567-6CAB6469534F}"/>
              </a:ext>
            </a:extLst>
          </p:cNvPr>
          <p:cNvSpPr txBox="1">
            <a:spLocks/>
          </p:cNvSpPr>
          <p:nvPr/>
        </p:nvSpPr>
        <p:spPr>
          <a:xfrm>
            <a:off x="0" y="64289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tint val="75000"/>
                  </a:prstClr>
                </a:solidFill>
                <a:latin typeface="Arial" panose="020B0604020202020204"/>
              </a:rPr>
              <a:t>Presented on February 26-28, 2021</a:t>
            </a:r>
          </a:p>
        </p:txBody>
      </p:sp>
      <p:pic>
        <p:nvPicPr>
          <p:cNvPr id="6" name="Picture 5">
            <a:extLst>
              <a:ext uri="{FF2B5EF4-FFF2-40B4-BE49-F238E27FC236}">
                <a16:creationId xmlns:a16="http://schemas.microsoft.com/office/drawing/2014/main" id="{68AB30D5-2027-448A-950F-C4DDA37B1263}"/>
              </a:ext>
            </a:extLst>
          </p:cNvPr>
          <p:cNvPicPr>
            <a:picLocks noChangeAspect="1"/>
          </p:cNvPicPr>
          <p:nvPr/>
        </p:nvPicPr>
        <p:blipFill>
          <a:blip r:embed="rId4"/>
          <a:stretch>
            <a:fillRect/>
          </a:stretch>
        </p:blipFill>
        <p:spPr>
          <a:xfrm>
            <a:off x="7811627" y="1782442"/>
            <a:ext cx="3334352" cy="185827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0694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898F8B-29C7-46BC-90C1-B0674D577CB2}"/>
              </a:ext>
            </a:extLst>
          </p:cNvPr>
          <p:cNvSpPr txBox="1">
            <a:spLocks/>
          </p:cNvSpPr>
          <p:nvPr/>
        </p:nvSpPr>
        <p:spPr>
          <a:xfrm>
            <a:off x="2819394" y="250826"/>
            <a:ext cx="6553201" cy="838200"/>
          </a:xfrm>
          <a:prstGeom prst="rect">
            <a:avLst/>
          </a:prstGeom>
        </p:spPr>
        <p:txBody>
          <a:bodyPr>
            <a:no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sym typeface="DIN Condensed"/>
              </a:rPr>
              <a:t>The Corona-Coaster</a:t>
            </a:r>
          </a:p>
        </p:txBody>
      </p:sp>
      <p:pic>
        <p:nvPicPr>
          <p:cNvPr id="1026" name="Picture 2">
            <a:extLst>
              <a:ext uri="{FF2B5EF4-FFF2-40B4-BE49-F238E27FC236}">
                <a16:creationId xmlns:a16="http://schemas.microsoft.com/office/drawing/2014/main" id="{92921DB9-15C3-4C2E-B8BF-7B30D19C3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36" y="1089026"/>
            <a:ext cx="9613315" cy="51212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6" name="Date Placeholder 1">
            <a:extLst>
              <a:ext uri="{FF2B5EF4-FFF2-40B4-BE49-F238E27FC236}">
                <a16:creationId xmlns:a16="http://schemas.microsoft.com/office/drawing/2014/main" id="{9ECDD042-7D4A-4B4C-8111-2599DEF1764D}"/>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238634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898F8B-29C7-46BC-90C1-B0674D577CB2}"/>
              </a:ext>
            </a:extLst>
          </p:cNvPr>
          <p:cNvSpPr txBox="1">
            <a:spLocks/>
          </p:cNvSpPr>
          <p:nvPr/>
        </p:nvSpPr>
        <p:spPr>
          <a:xfrm>
            <a:off x="2057400" y="5811"/>
            <a:ext cx="9982200" cy="838200"/>
          </a:xfrm>
          <a:prstGeom prst="rect">
            <a:avLst/>
          </a:prstGeom>
        </p:spPr>
        <p:txBody>
          <a:bodyPr>
            <a:no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sym typeface="DIN Condensed"/>
              </a:rPr>
              <a:t>Since Joining the Board …</a:t>
            </a:r>
          </a:p>
        </p:txBody>
      </p:sp>
      <p:pic>
        <p:nvPicPr>
          <p:cNvPr id="5" name="Picture 4" descr="A picture containing person, outdoor, grass, sport&#10;&#10;Description automatically generated">
            <a:extLst>
              <a:ext uri="{FF2B5EF4-FFF2-40B4-BE49-F238E27FC236}">
                <a16:creationId xmlns:a16="http://schemas.microsoft.com/office/drawing/2014/main" id="{77D1CD9B-5744-49F4-B1CB-EC1EDCF27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131" y="852778"/>
            <a:ext cx="7288561" cy="4465188"/>
          </a:xfrm>
          <a:prstGeom prst="rect">
            <a:avLst/>
          </a:prstGeom>
          <a:effectLst>
            <a:glow rad="139700">
              <a:schemeClr val="accent4">
                <a:satMod val="175000"/>
                <a:alpha val="40000"/>
              </a:schemeClr>
            </a:glow>
            <a:softEdge rad="63500"/>
          </a:effectLst>
        </p:spPr>
      </p:pic>
      <p:sp>
        <p:nvSpPr>
          <p:cNvPr id="6" name="Rectangle 5">
            <a:extLst>
              <a:ext uri="{FF2B5EF4-FFF2-40B4-BE49-F238E27FC236}">
                <a16:creationId xmlns:a16="http://schemas.microsoft.com/office/drawing/2014/main" id="{3C2E7512-526A-496C-BD22-8117BC51D8AC}"/>
              </a:ext>
            </a:extLst>
          </p:cNvPr>
          <p:cNvSpPr/>
          <p:nvPr/>
        </p:nvSpPr>
        <p:spPr>
          <a:xfrm>
            <a:off x="2556998" y="5389384"/>
            <a:ext cx="6936824" cy="808000"/>
          </a:xfrm>
          <a:prstGeom prst="rect">
            <a:avLst/>
          </a:prstGeom>
          <a:solidFill>
            <a:srgbClr val="92D05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panose="020B0604020202020204"/>
                <a:ea typeface="+mn-ea"/>
                <a:cs typeface="+mn-cs"/>
              </a:rPr>
              <a:t>Tremendous “Fellowship Rally”</a:t>
            </a:r>
          </a:p>
        </p:txBody>
      </p:sp>
      <p:sp>
        <p:nvSpPr>
          <p:cNvPr id="7" name="Octagon 6">
            <a:extLst>
              <a:ext uri="{FF2B5EF4-FFF2-40B4-BE49-F238E27FC236}">
                <a16:creationId xmlns:a16="http://schemas.microsoft.com/office/drawing/2014/main" id="{21E1C18F-5D8F-4077-BE89-88C753C160BD}"/>
              </a:ext>
            </a:extLst>
          </p:cNvPr>
          <p:cNvSpPr/>
          <p:nvPr/>
        </p:nvSpPr>
        <p:spPr>
          <a:xfrm>
            <a:off x="514110" y="3429000"/>
            <a:ext cx="1752600" cy="1703387"/>
          </a:xfrm>
          <a:prstGeom prst="octagon">
            <a:avLst/>
          </a:prstGeom>
          <a:solidFill>
            <a:srgbClr val="92D05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Web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Design</a:t>
            </a:r>
          </a:p>
        </p:txBody>
      </p:sp>
      <p:sp>
        <p:nvSpPr>
          <p:cNvPr id="14" name="Octagon 13">
            <a:extLst>
              <a:ext uri="{FF2B5EF4-FFF2-40B4-BE49-F238E27FC236}">
                <a16:creationId xmlns:a16="http://schemas.microsoft.com/office/drawing/2014/main" id="{3108ED1B-5ABB-4E71-83C8-893ECA965B97}"/>
              </a:ext>
            </a:extLst>
          </p:cNvPr>
          <p:cNvSpPr/>
          <p:nvPr/>
        </p:nvSpPr>
        <p:spPr>
          <a:xfrm>
            <a:off x="9746615" y="3474840"/>
            <a:ext cx="1894489" cy="1836774"/>
          </a:xfrm>
          <a:prstGeom prst="octagon">
            <a:avLst/>
          </a:prstGeom>
          <a:solidFill>
            <a:srgbClr val="92D05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Meeting APP</a:t>
            </a:r>
          </a:p>
        </p:txBody>
      </p:sp>
      <p:sp>
        <p:nvSpPr>
          <p:cNvPr id="17" name="Octagon 16">
            <a:extLst>
              <a:ext uri="{FF2B5EF4-FFF2-40B4-BE49-F238E27FC236}">
                <a16:creationId xmlns:a16="http://schemas.microsoft.com/office/drawing/2014/main" id="{EA8B78BE-054B-400C-A077-2A85A462327D}"/>
              </a:ext>
            </a:extLst>
          </p:cNvPr>
          <p:cNvSpPr/>
          <p:nvPr/>
        </p:nvSpPr>
        <p:spPr>
          <a:xfrm>
            <a:off x="444062" y="1233380"/>
            <a:ext cx="1894489" cy="1789440"/>
          </a:xfrm>
          <a:prstGeom prst="octagon">
            <a:avLst/>
          </a:prstGeom>
          <a:solidFill>
            <a:srgbClr val="92D05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Virtual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Forums</a:t>
            </a:r>
          </a:p>
        </p:txBody>
      </p:sp>
      <p:sp>
        <p:nvSpPr>
          <p:cNvPr id="8" name="Octagon 7">
            <a:extLst>
              <a:ext uri="{FF2B5EF4-FFF2-40B4-BE49-F238E27FC236}">
                <a16:creationId xmlns:a16="http://schemas.microsoft.com/office/drawing/2014/main" id="{F5AC87F1-34C8-4E18-9939-4FDACB12F0B9}"/>
              </a:ext>
            </a:extLst>
          </p:cNvPr>
          <p:cNvSpPr/>
          <p:nvPr/>
        </p:nvSpPr>
        <p:spPr>
          <a:xfrm>
            <a:off x="9741533" y="1233380"/>
            <a:ext cx="1894489" cy="1789440"/>
          </a:xfrm>
          <a:prstGeom prst="octagon">
            <a:avLst/>
          </a:prstGeom>
          <a:solidFill>
            <a:srgbClr val="92D05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Virtual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GSC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“Reboot”</a:t>
            </a:r>
          </a:p>
        </p:txBody>
      </p:sp>
      <p:sp>
        <p:nvSpPr>
          <p:cNvPr id="10" name="Date Placeholder 1">
            <a:extLst>
              <a:ext uri="{FF2B5EF4-FFF2-40B4-BE49-F238E27FC236}">
                <a16:creationId xmlns:a16="http://schemas.microsoft.com/office/drawing/2014/main" id="{DB8F1ADC-BDCD-49B7-8F8A-11370CC9E4E0}"/>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2763274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10A4D14-5D29-4CBC-AFFC-2E63A4B53007}"/>
              </a:ext>
            </a:extLst>
          </p:cNvPr>
          <p:cNvSpPr>
            <a:spLocks noGrp="1"/>
          </p:cNvSpPr>
          <p:nvPr>
            <p:ph idx="1"/>
          </p:nvPr>
        </p:nvSpPr>
        <p:spPr>
          <a:xfrm>
            <a:off x="148933" y="1199489"/>
            <a:ext cx="9147468" cy="4885173"/>
          </a:xfrm>
        </p:spPr>
        <p:txBody>
          <a:bodyPr>
            <a:normAutofit fontScale="92500" lnSpcReduction="10000"/>
          </a:bodyPr>
          <a:lstStyle/>
          <a:p>
            <a:pPr marL="230188" indent="-230188">
              <a:lnSpc>
                <a:spcPct val="110000"/>
              </a:lnSpc>
              <a:spcAft>
                <a:spcPts val="1200"/>
              </a:spcAft>
              <a:buClr>
                <a:srgbClr val="002060"/>
              </a:buClr>
              <a:buSzPct val="111000"/>
              <a:buFont typeface="Wingdings" panose="05000000000000000000" pitchFamily="2" charset="2"/>
              <a:buChar char="ü"/>
              <a:defRPr/>
            </a:pPr>
            <a:r>
              <a:rPr lang="en-US" sz="3100" b="1" dirty="0">
                <a:solidFill>
                  <a:srgbClr val="002060"/>
                </a:solidFill>
                <a:latin typeface="Arial Rounded MT Bold" panose="020F0704030504030204" pitchFamily="34" charset="0"/>
              </a:rPr>
              <a:t> </a:t>
            </a:r>
            <a:r>
              <a:rPr lang="en-US" sz="3000" b="1" u="sng" dirty="0">
                <a:solidFill>
                  <a:srgbClr val="002060"/>
                </a:solidFill>
                <a:latin typeface="Arial Rounded MT Bold" panose="020F0704030504030204" pitchFamily="34" charset="0"/>
              </a:rPr>
              <a:t>Languages</a:t>
            </a:r>
            <a:r>
              <a:rPr lang="en-US" sz="3000" b="1" dirty="0">
                <a:solidFill>
                  <a:srgbClr val="002060"/>
                </a:solidFill>
                <a:latin typeface="Arial Rounded MT Bold" panose="020F0704030504030204" pitchFamily="34" charset="0"/>
              </a:rPr>
              <a:t>:  To date, AAWS copyrighted literature   is translated into 110 languages.</a:t>
            </a:r>
          </a:p>
          <a:p>
            <a:pPr marL="230188" indent="-230188">
              <a:lnSpc>
                <a:spcPct val="110000"/>
              </a:lnSpc>
              <a:spcAft>
                <a:spcPts val="1200"/>
              </a:spcAft>
              <a:buClr>
                <a:srgbClr val="002060"/>
              </a:buClr>
              <a:buSzPct val="111000"/>
              <a:buFont typeface="Wingdings" panose="05000000000000000000" pitchFamily="2" charset="2"/>
              <a:buChar char="ü"/>
              <a:defRPr/>
            </a:pPr>
            <a:r>
              <a:rPr lang="en-US" sz="3000" b="1" dirty="0">
                <a:solidFill>
                  <a:srgbClr val="002060"/>
                </a:solidFill>
                <a:latin typeface="Arial Rounded MT Bold" panose="020F0704030504030204" pitchFamily="34" charset="0"/>
              </a:rPr>
              <a:t> The “Big Book” is available in no less than 73 languages, including the original English,</a:t>
            </a:r>
          </a:p>
          <a:p>
            <a:pPr marL="457200" lvl="2" indent="0">
              <a:lnSpc>
                <a:spcPct val="110000"/>
              </a:lnSpc>
              <a:spcBef>
                <a:spcPts val="1000"/>
              </a:spcBef>
              <a:spcAft>
                <a:spcPts val="1200"/>
              </a:spcAft>
              <a:buClr>
                <a:srgbClr val="002060"/>
              </a:buClr>
              <a:buSzPts val="2000"/>
              <a:buNone/>
              <a:defRPr/>
            </a:pPr>
            <a:r>
              <a:rPr lang="en-US" sz="3000" b="1" dirty="0">
                <a:solidFill>
                  <a:srgbClr val="002060"/>
                </a:solidFill>
                <a:latin typeface="Arial Rounded MT Bold" panose="020F0704030504030204" pitchFamily="34" charset="0"/>
              </a:rPr>
              <a:t>most recently:  Russia (</a:t>
            </a:r>
            <a:r>
              <a:rPr lang="en-US" sz="3000" b="1" dirty="0">
                <a:solidFill>
                  <a:srgbClr val="002060"/>
                </a:solidFill>
                <a:latin typeface="Arial Rounded MT Bold" panose="020F0704030504030204" pitchFamily="34" charset="0"/>
                <a:sym typeface="Calibri"/>
              </a:rPr>
              <a:t>Tatar) and India (Oriya).</a:t>
            </a:r>
            <a:endParaRPr lang="en-US" sz="3000" b="1" dirty="0">
              <a:solidFill>
                <a:srgbClr val="002060"/>
              </a:solidFill>
              <a:latin typeface="Arial Rounded MT Bold" panose="020F0704030504030204" pitchFamily="34" charset="0"/>
            </a:endParaRPr>
          </a:p>
          <a:p>
            <a:pPr marL="230188" indent="-230188">
              <a:lnSpc>
                <a:spcPct val="110000"/>
              </a:lnSpc>
              <a:spcAft>
                <a:spcPts val="1200"/>
              </a:spcAft>
              <a:buClr>
                <a:srgbClr val="002060"/>
              </a:buClr>
              <a:buSzPct val="111000"/>
              <a:buFont typeface="Wingdings" panose="05000000000000000000" pitchFamily="2" charset="2"/>
              <a:buChar char="ü"/>
              <a:defRPr/>
            </a:pPr>
            <a:r>
              <a:rPr lang="en-US" sz="3000" b="1" dirty="0">
                <a:solidFill>
                  <a:srgbClr val="002060"/>
                </a:solidFill>
                <a:latin typeface="Arial Rounded MT Bold" panose="020F0704030504030204" pitchFamily="34" charset="0"/>
              </a:rPr>
              <a:t> This year,  t</a:t>
            </a:r>
            <a:r>
              <a:rPr lang="en-CA" sz="3000" b="1" dirty="0">
                <a:solidFill>
                  <a:srgbClr val="002060"/>
                </a:solidFill>
                <a:latin typeface="Arial Rounded MT Bold" panose="020F0704030504030204" pitchFamily="34" charset="0"/>
              </a:rPr>
              <a:t>he International Convention’s souvenir book was released on February 14</a:t>
            </a:r>
            <a:r>
              <a:rPr lang="en-CA" sz="3000" b="1" baseline="30000" dirty="0">
                <a:solidFill>
                  <a:srgbClr val="002060"/>
                </a:solidFill>
                <a:latin typeface="Arial Rounded MT Bold" panose="020F0704030504030204" pitchFamily="34" charset="0"/>
              </a:rPr>
              <a:t>th</a:t>
            </a:r>
            <a:r>
              <a:rPr lang="en-CA" sz="3000" b="1" dirty="0">
                <a:solidFill>
                  <a:srgbClr val="002060"/>
                </a:solidFill>
                <a:latin typeface="Arial Rounded MT Bold" panose="020F0704030504030204" pitchFamily="34" charset="0"/>
              </a:rPr>
              <a:t>.</a:t>
            </a:r>
          </a:p>
          <a:p>
            <a:pPr marL="230188" marR="0" indent="-230188">
              <a:lnSpc>
                <a:spcPct val="110000"/>
              </a:lnSpc>
              <a:spcAft>
                <a:spcPts val="1200"/>
              </a:spcAft>
              <a:buFont typeface="Wingdings" panose="05000000000000000000" pitchFamily="2" charset="2"/>
              <a:buChar char="ü"/>
            </a:pPr>
            <a:r>
              <a:rPr lang="en-CA" sz="3000" b="1" dirty="0">
                <a:solidFill>
                  <a:srgbClr val="002060"/>
                </a:solidFill>
                <a:latin typeface="Arial Rounded MT Bold" panose="020F0704030504030204" pitchFamily="34" charset="0"/>
              </a:rPr>
              <a:t>  See also  </a:t>
            </a:r>
            <a:r>
              <a:rPr lang="en-CA" sz="3000" b="1" u="sng" dirty="0">
                <a:solidFill>
                  <a:srgbClr val="0563C1"/>
                </a:solidFill>
                <a:effectLst/>
                <a:latin typeface="Arial" panose="020B0604020202020204" pitchFamily="34" charset="0"/>
                <a:ea typeface="Times New Roman" panose="02020603050405020304" pitchFamily="18" charset="0"/>
                <a:hlinkClick r:id="rId3"/>
              </a:rPr>
              <a:t>https://onlineliterature.aa.org</a:t>
            </a:r>
            <a:r>
              <a:rPr lang="en-CA" sz="3000" b="1" dirty="0">
                <a:solidFill>
                  <a:srgbClr val="0563C1"/>
                </a:solidFill>
                <a:effectLst/>
                <a:latin typeface="Arial" panose="020B0604020202020204" pitchFamily="34" charset="0"/>
                <a:ea typeface="Times New Roman" panose="02020603050405020304" pitchFamily="18" charset="0"/>
              </a:rPr>
              <a:t> </a:t>
            </a:r>
            <a:r>
              <a:rPr lang="en-CA" sz="3000" dirty="0">
                <a:solidFill>
                  <a:srgbClr val="0563C1"/>
                </a:solidFill>
                <a:effectLst/>
                <a:latin typeface="Arial" panose="020B0604020202020204" pitchFamily="34" charset="0"/>
                <a:ea typeface="Times New Roman" panose="02020603050405020304" pitchFamily="18" charset="0"/>
              </a:rPr>
              <a:t>.</a:t>
            </a:r>
            <a:endParaRPr lang="en-US" sz="3000" b="1" dirty="0">
              <a:latin typeface="Arial Rounded MT Bold" panose="020F0704030504030204" pitchFamily="34" charset="0"/>
            </a:endParaRPr>
          </a:p>
        </p:txBody>
      </p:sp>
      <p:sp>
        <p:nvSpPr>
          <p:cNvPr id="11" name="Title 4">
            <a:extLst>
              <a:ext uri="{FF2B5EF4-FFF2-40B4-BE49-F238E27FC236}">
                <a16:creationId xmlns:a16="http://schemas.microsoft.com/office/drawing/2014/main" id="{C3CC72F3-B0AC-40CB-94AF-4104DC1E2090}"/>
              </a:ext>
            </a:extLst>
          </p:cNvPr>
          <p:cNvSpPr>
            <a:spLocks noGrp="1"/>
          </p:cNvSpPr>
          <p:nvPr>
            <p:ph type="title"/>
          </p:nvPr>
        </p:nvSpPr>
        <p:spPr>
          <a:xfrm>
            <a:off x="1371600" y="110556"/>
            <a:ext cx="10515600" cy="1325563"/>
          </a:xfrm>
        </p:spPr>
        <p:txBody>
          <a:bodyPr>
            <a:normAutofit/>
          </a:bodyPr>
          <a:lstStyle/>
          <a:p>
            <a:r>
              <a:rPr lang="en-US" b="1" u="sng" dirty="0">
                <a:solidFill>
                  <a:srgbClr val="002060"/>
                </a:solidFill>
                <a:latin typeface="Arial Rounded MT Bold" panose="020F0704030504030204" pitchFamily="34" charset="0"/>
              </a:rPr>
              <a:t>Other Good News Stories</a:t>
            </a:r>
          </a:p>
        </p:txBody>
      </p:sp>
      <p:pic>
        <p:nvPicPr>
          <p:cNvPr id="7" name="Picture 6">
            <a:extLst>
              <a:ext uri="{FF2B5EF4-FFF2-40B4-BE49-F238E27FC236}">
                <a16:creationId xmlns:a16="http://schemas.microsoft.com/office/drawing/2014/main" id="{E1973F99-B06B-41CC-9F11-58E7AB082F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3433" y="3564857"/>
            <a:ext cx="2532089" cy="2904167"/>
          </a:xfrm>
          <a:prstGeom prst="rect">
            <a:avLst/>
          </a:prstGeom>
          <a:noFill/>
          <a:ln>
            <a:noFill/>
          </a:ln>
          <a:effectLst>
            <a:glow rad="139700">
              <a:schemeClr val="accent6">
                <a:satMod val="175000"/>
                <a:alpha val="40000"/>
              </a:schemeClr>
            </a:glow>
          </a:effectLst>
        </p:spPr>
      </p:pic>
      <p:pic>
        <p:nvPicPr>
          <p:cNvPr id="4" name="Picture 3" descr="A book with a drawing of a bicycle on it&#10;&#10;Description automatically generated with low confidence">
            <a:extLst>
              <a:ext uri="{FF2B5EF4-FFF2-40B4-BE49-F238E27FC236}">
                <a16:creationId xmlns:a16="http://schemas.microsoft.com/office/drawing/2014/main" id="{5319180E-3CB6-482B-B614-DFB1FE90D1B9}"/>
              </a:ext>
            </a:extLst>
          </p:cNvPr>
          <p:cNvPicPr>
            <a:picLocks noChangeAspect="1"/>
          </p:cNvPicPr>
          <p:nvPr/>
        </p:nvPicPr>
        <p:blipFill rotWithShape="1">
          <a:blip r:embed="rId5">
            <a:extLst>
              <a:ext uri="{28A0092B-C50C-407E-A947-70E740481C1C}">
                <a14:useLocalDpi xmlns:a14="http://schemas.microsoft.com/office/drawing/2010/main" val="0"/>
              </a:ext>
            </a:extLst>
          </a:blip>
          <a:srcRect l="17663" r="14693"/>
          <a:stretch/>
        </p:blipFill>
        <p:spPr>
          <a:xfrm rot="447403">
            <a:off x="8942309" y="516917"/>
            <a:ext cx="2160935" cy="2904166"/>
          </a:xfrm>
          <a:prstGeom prst="rect">
            <a:avLst/>
          </a:prstGeom>
          <a:effectLst>
            <a:glow rad="101600">
              <a:schemeClr val="accent4">
                <a:satMod val="175000"/>
                <a:alpha val="40000"/>
              </a:schemeClr>
            </a:glow>
          </a:effectLst>
        </p:spPr>
      </p:pic>
      <p:sp>
        <p:nvSpPr>
          <p:cNvPr id="9" name="Date Placeholder 1">
            <a:extLst>
              <a:ext uri="{FF2B5EF4-FFF2-40B4-BE49-F238E27FC236}">
                <a16:creationId xmlns:a16="http://schemas.microsoft.com/office/drawing/2014/main" id="{5D6DE65A-A9FF-4B83-A25F-B49CD19F432B}"/>
              </a:ext>
            </a:extLst>
          </p:cNvPr>
          <p:cNvSpPr txBox="1">
            <a:spLocks/>
          </p:cNvSpPr>
          <p:nvPr/>
        </p:nvSpPr>
        <p:spPr>
          <a:xfrm>
            <a:off x="0" y="64289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tint val="75000"/>
                  </a:prstClr>
                </a:solidFill>
                <a:latin typeface="Arial" panose="020B0604020202020204"/>
              </a:rPr>
              <a:t>Presented on February 26-28, 2021</a:t>
            </a:r>
          </a:p>
        </p:txBody>
      </p:sp>
    </p:spTree>
    <p:extLst>
      <p:ext uri="{BB962C8B-B14F-4D97-AF65-F5344CB8AC3E}">
        <p14:creationId xmlns:p14="http://schemas.microsoft.com/office/powerpoint/2010/main" val="3161535774"/>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927"/>
            <a:ext cx="12192000" cy="1066801"/>
          </a:xfrm>
        </p:spPr>
        <p:txBody>
          <a:bodyPr>
            <a:normAutofit/>
          </a:bodyPr>
          <a:lstStyle/>
          <a:p>
            <a:pPr algn="ctr"/>
            <a:r>
              <a:rPr lang="en-US" altLang="en-US" sz="4800" b="1" u="sng" dirty="0">
                <a:solidFill>
                  <a:srgbClr val="002060"/>
                </a:solidFill>
                <a:latin typeface="Arial Rounded MT Bold" panose="020F0704030504030204" pitchFamily="34" charset="0"/>
              </a:rPr>
              <a:t>2020 Grapevine Highlights</a:t>
            </a:r>
            <a:endParaRPr lang="en-US" sz="4800" b="1" u="sng" dirty="0">
              <a:solidFill>
                <a:srgbClr val="002060"/>
              </a:solidFill>
              <a:latin typeface="Arial Rounded MT Bold" panose="020F0704030504030204" pitchFamily="34" charset="0"/>
            </a:endParaRPr>
          </a:p>
        </p:txBody>
      </p:sp>
      <p:sp>
        <p:nvSpPr>
          <p:cNvPr id="5" name="Content Placeholder 4">
            <a:extLst>
              <a:ext uri="{FF2B5EF4-FFF2-40B4-BE49-F238E27FC236}">
                <a16:creationId xmlns:a16="http://schemas.microsoft.com/office/drawing/2014/main" id="{B5428A49-09AF-4D38-ABEB-A4B97E1C6F76}"/>
              </a:ext>
            </a:extLst>
          </p:cNvPr>
          <p:cNvSpPr>
            <a:spLocks noGrp="1"/>
          </p:cNvSpPr>
          <p:nvPr>
            <p:ph idx="1"/>
          </p:nvPr>
        </p:nvSpPr>
        <p:spPr>
          <a:xfrm>
            <a:off x="484821" y="1104900"/>
            <a:ext cx="7778172" cy="4648200"/>
          </a:xfrm>
        </p:spPr>
        <p:txBody>
          <a:bodyPr>
            <a:normAutofit fontScale="92500" lnSpcReduction="10000"/>
          </a:bodyPr>
          <a:lstStyle/>
          <a:p>
            <a:pPr>
              <a:spcAft>
                <a:spcPts val="1200"/>
              </a:spcAft>
              <a:buSzPct val="100000"/>
              <a:buFont typeface="Wingdings" panose="05000000000000000000" pitchFamily="2" charset="2"/>
              <a:buChar char="ü"/>
              <a:tabLst>
                <a:tab pos="457200" algn="l"/>
              </a:tabLst>
            </a:pPr>
            <a:r>
              <a:rPr lang="en-US" dirty="0">
                <a:solidFill>
                  <a:srgbClr val="002060"/>
                </a:solidFill>
                <a:latin typeface="Arial Rounded MT Bold" panose="020F0704030504030204" pitchFamily="34" charset="0"/>
                <a:ea typeface="+mj-ea"/>
                <a:cs typeface="+mj-cs"/>
              </a:rPr>
              <a:t> Chris C., a former AAWS Publishing Director and collaborator on several Grapevine projects, is currently the Acting Publisher for our AA Grapevine and La Viña (AAGV/LV).</a:t>
            </a:r>
          </a:p>
          <a:p>
            <a:pPr>
              <a:spcAft>
                <a:spcPts val="1200"/>
              </a:spcAft>
              <a:buSzPct val="100000"/>
              <a:buFont typeface="Wingdings" panose="05000000000000000000" pitchFamily="2" charset="2"/>
              <a:buChar char="ü"/>
              <a:tabLst>
                <a:tab pos="457200" algn="l"/>
              </a:tabLst>
            </a:pPr>
            <a:r>
              <a:rPr lang="en-US" dirty="0">
                <a:solidFill>
                  <a:srgbClr val="002060"/>
                </a:solidFill>
                <a:latin typeface="Arial Rounded MT Bold" panose="020F0704030504030204" pitchFamily="34" charset="0"/>
                <a:ea typeface="+mj-ea"/>
                <a:cs typeface="+mj-cs"/>
              </a:rPr>
              <a:t> AAGV/LV have signed several “tablet” vendor contracts.  At present, we are working with Correction and Hospital &amp; Institutions Committees to upload our literature on     those tablets.</a:t>
            </a:r>
          </a:p>
          <a:p>
            <a:pPr>
              <a:spcAft>
                <a:spcPts val="1200"/>
              </a:spcAft>
              <a:buSzPct val="100000"/>
              <a:buFont typeface="Wingdings" panose="05000000000000000000" pitchFamily="2" charset="2"/>
              <a:buChar char="ü"/>
              <a:tabLst>
                <a:tab pos="457200" algn="l"/>
              </a:tabLst>
            </a:pPr>
            <a:r>
              <a:rPr lang="en-US" dirty="0">
                <a:solidFill>
                  <a:srgbClr val="002060"/>
                </a:solidFill>
                <a:latin typeface="Arial Rounded MT Bold" panose="020F0704030504030204" pitchFamily="34" charset="0"/>
                <a:ea typeface="+mj-ea"/>
                <a:cs typeface="+mj-cs"/>
              </a:rPr>
              <a:t> AAGV/LV have been seeing our book sales increase at a steady pace.  However, at present, we’re nowhere near our 2019 levels.</a:t>
            </a:r>
          </a:p>
        </p:txBody>
      </p:sp>
      <p:grpSp>
        <p:nvGrpSpPr>
          <p:cNvPr id="7" name="Group 6">
            <a:extLst>
              <a:ext uri="{FF2B5EF4-FFF2-40B4-BE49-F238E27FC236}">
                <a16:creationId xmlns:a16="http://schemas.microsoft.com/office/drawing/2014/main" id="{CB342220-01E4-4E81-BFC0-63895D88F3F7}"/>
              </a:ext>
            </a:extLst>
          </p:cNvPr>
          <p:cNvGrpSpPr/>
          <p:nvPr/>
        </p:nvGrpSpPr>
        <p:grpSpPr>
          <a:xfrm rot="21447211">
            <a:off x="8364664" y="1201126"/>
            <a:ext cx="2731859" cy="4637420"/>
            <a:chOff x="883169" y="4557465"/>
            <a:chExt cx="2662558" cy="3768910"/>
          </a:xfrm>
        </p:grpSpPr>
        <p:pic>
          <p:nvPicPr>
            <p:cNvPr id="8" name="Picture 7">
              <a:extLst>
                <a:ext uri="{FF2B5EF4-FFF2-40B4-BE49-F238E27FC236}">
                  <a16:creationId xmlns:a16="http://schemas.microsoft.com/office/drawing/2014/main" id="{13124FE0-9C08-4B74-A367-50343901796B}"/>
                </a:ext>
              </a:extLst>
            </p:cNvPr>
            <p:cNvPicPr>
              <a:picLocks noChangeAspect="1"/>
            </p:cNvPicPr>
            <p:nvPr/>
          </p:nvPicPr>
          <p:blipFill>
            <a:blip r:embed="rId3"/>
            <a:stretch>
              <a:fillRect/>
            </a:stretch>
          </p:blipFill>
          <p:spPr>
            <a:xfrm rot="10800000">
              <a:off x="2109143" y="5517298"/>
              <a:ext cx="1436584" cy="1788089"/>
            </a:xfrm>
            <a:prstGeom prst="rect">
              <a:avLst/>
            </a:prstGeom>
            <a:scene3d>
              <a:camera prst="orthographicFront"/>
              <a:lightRig rig="threePt" dir="t"/>
            </a:scene3d>
            <a:sp3d>
              <a:bevelT prst="relaxedInset"/>
            </a:sp3d>
          </p:spPr>
        </p:pic>
        <p:pic>
          <p:nvPicPr>
            <p:cNvPr id="9" name="Picture 8">
              <a:extLst>
                <a:ext uri="{FF2B5EF4-FFF2-40B4-BE49-F238E27FC236}">
                  <a16:creationId xmlns:a16="http://schemas.microsoft.com/office/drawing/2014/main" id="{3536EC54-F5D3-4CEE-9376-983E75C0B330}"/>
                </a:ext>
              </a:extLst>
            </p:cNvPr>
            <p:cNvPicPr>
              <a:picLocks noChangeAspect="1"/>
            </p:cNvPicPr>
            <p:nvPr/>
          </p:nvPicPr>
          <p:blipFill>
            <a:blip r:embed="rId4"/>
            <a:stretch>
              <a:fillRect/>
            </a:stretch>
          </p:blipFill>
          <p:spPr>
            <a:xfrm rot="953087">
              <a:off x="969687" y="4557465"/>
              <a:ext cx="1427444" cy="1919667"/>
            </a:xfrm>
            <a:prstGeom prst="rect">
              <a:avLst/>
            </a:prstGeom>
            <a:scene3d>
              <a:camera prst="orthographicFront"/>
              <a:lightRig rig="threePt" dir="t"/>
            </a:scene3d>
            <a:sp3d>
              <a:bevelT prst="relaxedInset"/>
            </a:sp3d>
          </p:spPr>
        </p:pic>
        <p:pic>
          <p:nvPicPr>
            <p:cNvPr id="10" name="Picture 9">
              <a:extLst>
                <a:ext uri="{FF2B5EF4-FFF2-40B4-BE49-F238E27FC236}">
                  <a16:creationId xmlns:a16="http://schemas.microsoft.com/office/drawing/2014/main" id="{032144AF-AA80-46A3-B1AC-95B0313169A0}"/>
                </a:ext>
              </a:extLst>
            </p:cNvPr>
            <p:cNvPicPr>
              <a:picLocks noChangeAspect="1"/>
            </p:cNvPicPr>
            <p:nvPr/>
          </p:nvPicPr>
          <p:blipFill>
            <a:blip r:embed="rId5"/>
            <a:stretch>
              <a:fillRect/>
            </a:stretch>
          </p:blipFill>
          <p:spPr>
            <a:xfrm rot="21144320">
              <a:off x="883169" y="6306787"/>
              <a:ext cx="1346482" cy="2019588"/>
            </a:xfrm>
            <a:prstGeom prst="rect">
              <a:avLst/>
            </a:prstGeom>
            <a:scene3d>
              <a:camera prst="orthographicFront"/>
              <a:lightRig rig="threePt" dir="t"/>
            </a:scene3d>
            <a:sp3d>
              <a:bevelT prst="relaxedInset"/>
            </a:sp3d>
          </p:spPr>
        </p:pic>
      </p:grpSp>
      <p:pic>
        <p:nvPicPr>
          <p:cNvPr id="11" name="Picture 10" descr="A picture containing logo&#10;&#10;Description automatically generated">
            <a:extLst>
              <a:ext uri="{FF2B5EF4-FFF2-40B4-BE49-F238E27FC236}">
                <a16:creationId xmlns:a16="http://schemas.microsoft.com/office/drawing/2014/main" id="{C9EC91B8-F67C-4FED-AE68-002338E6F1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23288">
            <a:off x="10069900" y="1104130"/>
            <a:ext cx="1567428" cy="1882825"/>
          </a:xfrm>
          <a:prstGeom prst="rect">
            <a:avLst/>
          </a:prstGeom>
          <a:scene3d>
            <a:camera prst="orthographicFront"/>
            <a:lightRig rig="threePt" dir="t"/>
          </a:scene3d>
          <a:sp3d>
            <a:bevelT prst="relaxedInset"/>
          </a:sp3d>
        </p:spPr>
      </p:pic>
      <p:pic>
        <p:nvPicPr>
          <p:cNvPr id="12" name="Picture 11" descr="Text&#10;&#10;Description automatically generated">
            <a:extLst>
              <a:ext uri="{FF2B5EF4-FFF2-40B4-BE49-F238E27FC236}">
                <a16:creationId xmlns:a16="http://schemas.microsoft.com/office/drawing/2014/main" id="{CAD23C37-51F0-44B4-89F8-1E32C01EBB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9218" y="3824515"/>
            <a:ext cx="1599012" cy="2038742"/>
          </a:xfrm>
          <a:prstGeom prst="rect">
            <a:avLst/>
          </a:prstGeom>
          <a:scene3d>
            <a:camera prst="orthographicFront"/>
            <a:lightRig rig="threePt" dir="t"/>
          </a:scene3d>
          <a:sp3d>
            <a:bevelT prst="relaxedInset"/>
          </a:sp3d>
        </p:spPr>
      </p:pic>
      <p:sp>
        <p:nvSpPr>
          <p:cNvPr id="13" name="Date Placeholder 1">
            <a:extLst>
              <a:ext uri="{FF2B5EF4-FFF2-40B4-BE49-F238E27FC236}">
                <a16:creationId xmlns:a16="http://schemas.microsoft.com/office/drawing/2014/main" id="{F2516C3B-EAA3-419C-AB95-050C5E0AD811}"/>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355763158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3243"/>
            <a:ext cx="12192000" cy="774127"/>
          </a:xfrm>
        </p:spPr>
        <p:txBody>
          <a:bodyPr>
            <a:noAutofit/>
          </a:bodyPr>
          <a:lstStyle/>
          <a:p>
            <a:pPr algn="ctr"/>
            <a:r>
              <a:rPr lang="en-US" b="1" u="sng" dirty="0">
                <a:solidFill>
                  <a:srgbClr val="002060"/>
                </a:solidFill>
                <a:latin typeface="Arial Rounded MT Bold" panose="020F0704030504030204" pitchFamily="34" charset="0"/>
              </a:rPr>
              <a:t>Grapevine Average Circulation</a:t>
            </a:r>
            <a:r>
              <a:rPr lang="en-US" b="1" dirty="0">
                <a:solidFill>
                  <a:srgbClr val="002060"/>
                </a:solidFill>
                <a:latin typeface="Arial Rounded MT Bold" panose="020F0704030504030204" pitchFamily="34" charset="0"/>
              </a:rPr>
              <a:t>:</a:t>
            </a:r>
            <a:br>
              <a:rPr lang="en-US" b="1" dirty="0">
                <a:solidFill>
                  <a:srgbClr val="002060"/>
                </a:solidFill>
                <a:latin typeface="Arial Rounded MT Bold" panose="020F0704030504030204" pitchFamily="34" charset="0"/>
              </a:rPr>
            </a:br>
            <a:r>
              <a:rPr lang="en-US" b="1" dirty="0">
                <a:solidFill>
                  <a:srgbClr val="002060"/>
                </a:solidFill>
                <a:latin typeface="Arial Rounded MT Bold" panose="020F0704030504030204" pitchFamily="34" charset="0"/>
              </a:rPr>
              <a:t>5-Year History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9008968"/>
              </p:ext>
            </p:extLst>
          </p:nvPr>
        </p:nvGraphicFramePr>
        <p:xfrm>
          <a:off x="320996" y="1142999"/>
          <a:ext cx="11497456" cy="5300589"/>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1">
            <a:extLst>
              <a:ext uri="{FF2B5EF4-FFF2-40B4-BE49-F238E27FC236}">
                <a16:creationId xmlns:a16="http://schemas.microsoft.com/office/drawing/2014/main" id="{43E1B72A-E471-4CA5-9AB2-199FB88739BD}"/>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208717722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511" y="174466"/>
            <a:ext cx="11536680" cy="1066801"/>
          </a:xfrm>
        </p:spPr>
        <p:txBody>
          <a:bodyPr>
            <a:normAutofit/>
          </a:bodyPr>
          <a:lstStyle/>
          <a:p>
            <a:pPr algn="ctr"/>
            <a:r>
              <a:rPr lang="en-US" altLang="en-US" sz="5400" b="1" u="sng" dirty="0">
                <a:solidFill>
                  <a:srgbClr val="002060"/>
                </a:solidFill>
                <a:latin typeface="Arial Rounded MT Bold" panose="020F0704030504030204" pitchFamily="34" charset="0"/>
              </a:rPr>
              <a:t>The Northeast Region</a:t>
            </a:r>
            <a:endParaRPr lang="en-US" sz="5400" u="sng" dirty="0">
              <a:solidFill>
                <a:srgbClr val="002060"/>
              </a:solidFill>
              <a:latin typeface="Arial Rounded MT Bold" panose="020F0704030504030204" pitchFamily="34" charset="0"/>
            </a:endParaRPr>
          </a:p>
        </p:txBody>
      </p:sp>
      <p:pic>
        <p:nvPicPr>
          <p:cNvPr id="6" name="Content Placeholder 11">
            <a:extLst>
              <a:ext uri="{FF2B5EF4-FFF2-40B4-BE49-F238E27FC236}">
                <a16:creationId xmlns:a16="http://schemas.microsoft.com/office/drawing/2014/main" id="{005F0139-E50B-4397-8294-0C3ECB01916C}"/>
              </a:ext>
            </a:extLst>
          </p:cNvPr>
          <p:cNvPicPr>
            <a:picLocks/>
          </p:cNvPicPr>
          <p:nvPr/>
        </p:nvPicPr>
        <p:blipFill rotWithShape="1">
          <a:blip r:embed="rId3">
            <a:extLst>
              <a:ext uri="{28A0092B-C50C-407E-A947-70E740481C1C}">
                <a14:useLocalDpi xmlns:a14="http://schemas.microsoft.com/office/drawing/2010/main" val="0"/>
              </a:ext>
            </a:extLst>
          </a:blip>
          <a:srcRect l="971" r="611"/>
          <a:stretch/>
        </p:blipFill>
        <p:spPr bwMode="auto">
          <a:xfrm>
            <a:off x="1191831" y="1180942"/>
            <a:ext cx="5486400" cy="4838858"/>
          </a:xfrm>
          <a:prstGeom prst="rect">
            <a:avLst/>
          </a:prstGeom>
          <a:ln w="38100" cap="sq">
            <a:solidFill>
              <a:srgbClr val="000000"/>
            </a:solidFill>
            <a:prstDash val="solid"/>
            <a:miter lim="800000"/>
          </a:ln>
          <a:effectLst>
            <a:glow rad="101600">
              <a:schemeClr val="accent4">
                <a:satMod val="175000"/>
                <a:alpha val="40000"/>
              </a:schemeClr>
            </a:glow>
            <a:outerShdw blurRad="50800" dist="38100" dir="2700000" algn="tl" rotWithShape="0">
              <a:srgbClr val="000000">
                <a:alpha val="43000"/>
              </a:srgbClr>
            </a:outerShdw>
          </a:effectLst>
        </p:spPr>
      </p:pic>
      <p:sp>
        <p:nvSpPr>
          <p:cNvPr id="7" name="Date Placeholder 1">
            <a:extLst>
              <a:ext uri="{FF2B5EF4-FFF2-40B4-BE49-F238E27FC236}">
                <a16:creationId xmlns:a16="http://schemas.microsoft.com/office/drawing/2014/main" id="{A96EC455-D747-4EB1-ABDB-B02D3255DC23}"/>
              </a:ext>
            </a:extLst>
          </p:cNvPr>
          <p:cNvSpPr>
            <a:spLocks noGrp="1"/>
          </p:cNvSpPr>
          <p:nvPr>
            <p:ph type="dt" sz="half" idx="10"/>
          </p:nvPr>
        </p:nvSpPr>
        <p:spPr>
          <a:xfrm>
            <a:off x="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
        <p:nvSpPr>
          <p:cNvPr id="11" name="TextBox 10">
            <a:extLst>
              <a:ext uri="{FF2B5EF4-FFF2-40B4-BE49-F238E27FC236}">
                <a16:creationId xmlns:a16="http://schemas.microsoft.com/office/drawing/2014/main" id="{A7C5C0E1-259D-48DD-B5E1-2CB2F5FEADAF}"/>
              </a:ext>
            </a:extLst>
          </p:cNvPr>
          <p:cNvSpPr txBox="1"/>
          <p:nvPr/>
        </p:nvSpPr>
        <p:spPr>
          <a:xfrm>
            <a:off x="6949440" y="1419979"/>
            <a:ext cx="5013960" cy="769441"/>
          </a:xfrm>
          <a:prstGeom prst="rect">
            <a:avLst/>
          </a:prstGeom>
          <a:noFill/>
        </p:spPr>
        <p:txBody>
          <a:bodyPr wrap="square">
            <a:spAutoFit/>
          </a:bodyPr>
          <a:lstStyle>
            <a:defPPr>
              <a:defRPr lang="en-US"/>
            </a:defPPr>
            <a:lvl1pPr>
              <a:defRPr kumimoji="0" sz="2400" b="0" i="0" u="none" strike="noStrike" cap="none" spc="0" normalizeH="0" baseline="0">
                <a:ln w="11430"/>
                <a:effectLst/>
                <a:uLnTx/>
                <a:uFillTx/>
                <a:latin typeface="Times New Roman" pitchFamily="18" charset="0"/>
              </a:defRPr>
            </a:lvl1pPr>
          </a:lstStyle>
          <a:p>
            <a:r>
              <a:rPr lang="en-US" sz="4400" b="1" u="dbl" dirty="0">
                <a:solidFill>
                  <a:srgbClr val="002060"/>
                </a:solidFill>
                <a:latin typeface="Arial Rounded MT Bold" panose="020F0704030504030204" pitchFamily="34" charset="0"/>
                <a:ea typeface="+mj-ea"/>
                <a:cs typeface="+mj-cs"/>
              </a:rPr>
              <a:t>323,041</a:t>
            </a:r>
            <a:r>
              <a:rPr lang="en-US" sz="4400" dirty="0">
                <a:solidFill>
                  <a:srgbClr val="002060"/>
                </a:solidFill>
                <a:latin typeface="Arial Rounded MT Bold" panose="020F0704030504030204" pitchFamily="34" charset="0"/>
                <a:ea typeface="+mj-ea"/>
                <a:cs typeface="+mj-cs"/>
              </a:rPr>
              <a:t> </a:t>
            </a:r>
            <a:r>
              <a:rPr lang="en-US" sz="4400" b="1" dirty="0">
                <a:solidFill>
                  <a:srgbClr val="002060"/>
                </a:solidFill>
                <a:latin typeface="Arial Rounded MT Bold" panose="020F0704030504030204" pitchFamily="34" charset="0"/>
                <a:ea typeface="+mj-ea"/>
                <a:cs typeface="+mj-cs"/>
              </a:rPr>
              <a:t>Members</a:t>
            </a:r>
          </a:p>
        </p:txBody>
      </p:sp>
      <p:sp>
        <p:nvSpPr>
          <p:cNvPr id="12" name="TextBox 11">
            <a:extLst>
              <a:ext uri="{FF2B5EF4-FFF2-40B4-BE49-F238E27FC236}">
                <a16:creationId xmlns:a16="http://schemas.microsoft.com/office/drawing/2014/main" id="{1C6FD352-6514-4345-A53A-F7EF78055E1B}"/>
              </a:ext>
            </a:extLst>
          </p:cNvPr>
          <p:cNvSpPr txBox="1"/>
          <p:nvPr/>
        </p:nvSpPr>
        <p:spPr>
          <a:xfrm>
            <a:off x="7467600" y="3604974"/>
            <a:ext cx="4404360" cy="769441"/>
          </a:xfrm>
          <a:prstGeom prst="rect">
            <a:avLst/>
          </a:prstGeom>
          <a:noFill/>
        </p:spPr>
        <p:txBody>
          <a:bodyPr wrap="square">
            <a:spAutoFit/>
          </a:bodyPr>
          <a:lstStyle>
            <a:defPPr>
              <a:defRPr lang="en-US"/>
            </a:defPPr>
            <a:lvl1pPr>
              <a:defRPr kumimoji="0" sz="2400" b="0" i="0" u="none" strike="noStrike" cap="none" spc="0" normalizeH="0" baseline="0">
                <a:ln w="11430"/>
                <a:effectLst/>
                <a:uLnTx/>
                <a:uFillTx/>
                <a:latin typeface="Times New Roman" pitchFamily="18" charset="0"/>
              </a:defRPr>
            </a:lvl1pPr>
          </a:lstStyle>
          <a:p>
            <a:r>
              <a:rPr lang="en-US" sz="4400" b="1" u="dbl" dirty="0">
                <a:solidFill>
                  <a:srgbClr val="002060"/>
                </a:solidFill>
                <a:latin typeface="Arial Rounded MT Bold" panose="020F0704030504030204" pitchFamily="34" charset="0"/>
                <a:ea typeface="+mj-ea"/>
                <a:cs typeface="+mj-cs"/>
              </a:rPr>
              <a:t>18</a:t>
            </a:r>
            <a:r>
              <a:rPr lang="en-US" sz="4400" b="1" dirty="0">
                <a:solidFill>
                  <a:srgbClr val="002060"/>
                </a:solidFill>
                <a:latin typeface="Arial Rounded MT Bold" panose="020F0704030504030204" pitchFamily="34" charset="0"/>
                <a:ea typeface="+mj-ea"/>
                <a:cs typeface="+mj-cs"/>
              </a:rPr>
              <a:t> Delegates</a:t>
            </a:r>
          </a:p>
        </p:txBody>
      </p:sp>
      <p:sp>
        <p:nvSpPr>
          <p:cNvPr id="13" name="TextBox 12">
            <a:extLst>
              <a:ext uri="{FF2B5EF4-FFF2-40B4-BE49-F238E27FC236}">
                <a16:creationId xmlns:a16="http://schemas.microsoft.com/office/drawing/2014/main" id="{8ABA537F-75D7-4664-AB80-0B2CE215E58C}"/>
              </a:ext>
            </a:extLst>
          </p:cNvPr>
          <p:cNvSpPr txBox="1"/>
          <p:nvPr/>
        </p:nvSpPr>
        <p:spPr>
          <a:xfrm>
            <a:off x="7086600" y="2541368"/>
            <a:ext cx="4404360" cy="769441"/>
          </a:xfrm>
          <a:prstGeom prst="rect">
            <a:avLst/>
          </a:prstGeom>
          <a:noFill/>
        </p:spPr>
        <p:txBody>
          <a:bodyPr wrap="square">
            <a:spAutoFit/>
          </a:bodyPr>
          <a:lstStyle>
            <a:defPPr>
              <a:defRPr lang="en-US"/>
            </a:defPPr>
            <a:lvl1pPr>
              <a:defRPr kumimoji="0" sz="2400" b="0" i="0" u="none" strike="noStrike" cap="none" spc="0" normalizeH="0" baseline="0">
                <a:ln w="11430"/>
                <a:effectLst/>
                <a:uLnTx/>
                <a:uFillTx/>
                <a:latin typeface="Times New Roman" pitchFamily="18" charset="0"/>
              </a:defRPr>
            </a:lvl1pPr>
          </a:lstStyle>
          <a:p>
            <a:r>
              <a:rPr lang="en-US" sz="4400" b="1" u="dbl" dirty="0">
                <a:solidFill>
                  <a:srgbClr val="002060"/>
                </a:solidFill>
                <a:latin typeface="Arial Rounded MT Bold" panose="020F0704030504030204" pitchFamily="34" charset="0"/>
                <a:ea typeface="+mj-ea"/>
                <a:cs typeface="+mj-cs"/>
              </a:rPr>
              <a:t>15,084</a:t>
            </a:r>
            <a:r>
              <a:rPr lang="en-US" sz="4400" b="1" dirty="0">
                <a:solidFill>
                  <a:srgbClr val="002060"/>
                </a:solidFill>
                <a:latin typeface="Arial Rounded MT Bold" panose="020F0704030504030204" pitchFamily="34" charset="0"/>
                <a:ea typeface="+mj-ea"/>
                <a:cs typeface="+mj-cs"/>
              </a:rPr>
              <a:t> Groups</a:t>
            </a:r>
          </a:p>
        </p:txBody>
      </p:sp>
      <p:sp>
        <p:nvSpPr>
          <p:cNvPr id="14" name="TextBox 13">
            <a:extLst>
              <a:ext uri="{FF2B5EF4-FFF2-40B4-BE49-F238E27FC236}">
                <a16:creationId xmlns:a16="http://schemas.microsoft.com/office/drawing/2014/main" id="{6B9F5089-3FF2-4AAE-B090-C3EF50DF5AB2}"/>
              </a:ext>
            </a:extLst>
          </p:cNvPr>
          <p:cNvSpPr txBox="1"/>
          <p:nvPr/>
        </p:nvSpPr>
        <p:spPr>
          <a:xfrm>
            <a:off x="7696200" y="4668580"/>
            <a:ext cx="4404360" cy="769441"/>
          </a:xfrm>
          <a:prstGeom prst="rect">
            <a:avLst/>
          </a:prstGeom>
          <a:noFill/>
        </p:spPr>
        <p:txBody>
          <a:bodyPr wrap="square">
            <a:spAutoFit/>
          </a:bodyPr>
          <a:lstStyle>
            <a:defPPr>
              <a:defRPr lang="en-US"/>
            </a:defPPr>
            <a:lvl1pPr>
              <a:defRPr kumimoji="0" sz="2400" b="0" i="0" u="none" strike="noStrike" cap="none" spc="0" normalizeH="0" baseline="0">
                <a:ln w="11430"/>
                <a:effectLst/>
                <a:uLnTx/>
                <a:uFillTx/>
                <a:latin typeface="Times New Roman" pitchFamily="18" charset="0"/>
              </a:defRPr>
            </a:lvl1pPr>
          </a:lstStyle>
          <a:p>
            <a:r>
              <a:rPr lang="en-US" sz="4400" b="1" u="dbl" dirty="0">
                <a:solidFill>
                  <a:srgbClr val="002060"/>
                </a:solidFill>
                <a:latin typeface="Arial Rounded MT Bold" panose="020F0704030504030204" pitchFamily="34" charset="0"/>
                <a:ea typeface="+mj-ea"/>
                <a:cs typeface="+mj-cs"/>
              </a:rPr>
              <a:t>11</a:t>
            </a:r>
            <a:r>
              <a:rPr lang="en-US" sz="4400" b="1" dirty="0">
                <a:solidFill>
                  <a:srgbClr val="002060"/>
                </a:solidFill>
                <a:latin typeface="Arial Rounded MT Bold" panose="020F0704030504030204" pitchFamily="34" charset="0"/>
                <a:ea typeface="+mj-ea"/>
                <a:cs typeface="+mj-cs"/>
              </a:rPr>
              <a:t> States</a:t>
            </a:r>
          </a:p>
        </p:txBody>
      </p:sp>
      <p:sp>
        <p:nvSpPr>
          <p:cNvPr id="10" name="Arrow: Left 9">
            <a:extLst>
              <a:ext uri="{FF2B5EF4-FFF2-40B4-BE49-F238E27FC236}">
                <a16:creationId xmlns:a16="http://schemas.microsoft.com/office/drawing/2014/main" id="{F0553051-DAB6-4869-8CA7-6437A4DA8177}"/>
              </a:ext>
            </a:extLst>
          </p:cNvPr>
          <p:cNvSpPr/>
          <p:nvPr/>
        </p:nvSpPr>
        <p:spPr>
          <a:xfrm rot="1811633">
            <a:off x="4665431" y="4606193"/>
            <a:ext cx="762000" cy="27408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5498428"/>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842667530"/>
              </p:ext>
            </p:extLst>
          </p:nvPr>
        </p:nvGraphicFramePr>
        <p:xfrm>
          <a:off x="373117" y="919655"/>
          <a:ext cx="11430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1811000" y="6611779"/>
            <a:ext cx="381000" cy="246221"/>
          </a:xfrm>
          <a:prstGeom prst="rect">
            <a:avLst/>
          </a:prstGeom>
          <a:noFill/>
        </p:spPr>
        <p:txBody>
          <a:bodyPr wrap="square" rtlCol="0">
            <a:spAutoFit/>
          </a:bodyPr>
          <a:lstStyle/>
          <a:p>
            <a:endParaRPr lang="en-US" sz="1000" b="1" dirty="0"/>
          </a:p>
        </p:txBody>
      </p:sp>
      <p:sp>
        <p:nvSpPr>
          <p:cNvPr id="5" name="Title 4">
            <a:extLst>
              <a:ext uri="{FF2B5EF4-FFF2-40B4-BE49-F238E27FC236}">
                <a16:creationId xmlns:a16="http://schemas.microsoft.com/office/drawing/2014/main" id="{BC3DBF80-DCB8-4D00-BFFF-09B57C372D93}"/>
              </a:ext>
            </a:extLst>
          </p:cNvPr>
          <p:cNvSpPr>
            <a:spLocks noGrp="1"/>
          </p:cNvSpPr>
          <p:nvPr>
            <p:ph type="title"/>
          </p:nvPr>
        </p:nvSpPr>
        <p:spPr>
          <a:xfrm>
            <a:off x="533400" y="-49772"/>
            <a:ext cx="10515600" cy="1325563"/>
          </a:xfrm>
        </p:spPr>
        <p:txBody>
          <a:bodyPr>
            <a:noAutofit/>
          </a:bodyPr>
          <a:lstStyle/>
          <a:p>
            <a:r>
              <a:rPr lang="en-US" b="1" u="sng" dirty="0">
                <a:solidFill>
                  <a:srgbClr val="002060"/>
                </a:solidFill>
                <a:latin typeface="Arial Rounded MT Bold" panose="020F0704030504030204" pitchFamily="34" charset="0"/>
              </a:rPr>
              <a:t>La </a:t>
            </a:r>
            <a:r>
              <a:rPr lang="en-CA" b="1" u="sng" dirty="0">
                <a:solidFill>
                  <a:srgbClr val="002060"/>
                </a:solidFill>
                <a:latin typeface="Arial Rounded MT Bold" panose="020F0704030504030204" pitchFamily="34" charset="0"/>
              </a:rPr>
              <a:t>Viña</a:t>
            </a:r>
            <a:r>
              <a:rPr lang="en-US" b="1" u="sng" dirty="0">
                <a:solidFill>
                  <a:srgbClr val="002060"/>
                </a:solidFill>
                <a:latin typeface="Arial Rounded MT Bold" panose="020F0704030504030204" pitchFamily="34" charset="0"/>
              </a:rPr>
              <a:t> Circulation:  2005-2020</a:t>
            </a:r>
          </a:p>
        </p:txBody>
      </p:sp>
      <p:sp>
        <p:nvSpPr>
          <p:cNvPr id="14" name="TextBox 13">
            <a:extLst>
              <a:ext uri="{FF2B5EF4-FFF2-40B4-BE49-F238E27FC236}">
                <a16:creationId xmlns:a16="http://schemas.microsoft.com/office/drawing/2014/main" id="{59488D50-D023-47FE-9AC3-8E72F8A8CFF2}"/>
              </a:ext>
            </a:extLst>
          </p:cNvPr>
          <p:cNvSpPr txBox="1"/>
          <p:nvPr/>
        </p:nvSpPr>
        <p:spPr>
          <a:xfrm flipH="1">
            <a:off x="9506607" y="211769"/>
            <a:ext cx="2133600" cy="707886"/>
          </a:xfrm>
          <a:prstGeom prst="rect">
            <a:avLst/>
          </a:prstGeom>
          <a:solidFill>
            <a:schemeClr val="bg1">
              <a:lumMod val="95000"/>
            </a:schemeClr>
          </a:solidFill>
          <a:ln w="38100">
            <a:solidFill>
              <a:srgbClr val="000099"/>
            </a:solidFill>
          </a:ln>
        </p:spPr>
        <p:txBody>
          <a:bodyPr wrap="square" rtlCol="0">
            <a:spAutoFit/>
          </a:bodyPr>
          <a:lstStyle/>
          <a:p>
            <a:pPr algn="ctr"/>
            <a:r>
              <a:rPr lang="en-US" sz="2000" b="1" dirty="0"/>
              <a:t>15-year Average =</a:t>
            </a:r>
            <a:r>
              <a:rPr lang="en-US" sz="2000" b="1" dirty="0">
                <a:sym typeface="Wingdings" panose="05000000000000000000" pitchFamily="2" charset="2"/>
              </a:rPr>
              <a:t> </a:t>
            </a:r>
            <a:r>
              <a:rPr lang="en-US" sz="2000" b="1" u="sng" dirty="0">
                <a:highlight>
                  <a:srgbClr val="FFFF00"/>
                </a:highlight>
                <a:sym typeface="Wingdings" panose="05000000000000000000" pitchFamily="2" charset="2"/>
              </a:rPr>
              <a:t>9,708</a:t>
            </a:r>
            <a:r>
              <a:rPr lang="en-US" sz="2000" b="1" dirty="0">
                <a:sym typeface="Wingdings" panose="05000000000000000000" pitchFamily="2" charset="2"/>
              </a:rPr>
              <a:t> Issues</a:t>
            </a:r>
            <a:endParaRPr lang="en-US" sz="2000" b="1" dirty="0"/>
          </a:p>
        </p:txBody>
      </p:sp>
      <p:sp>
        <p:nvSpPr>
          <p:cNvPr id="7" name="Date Placeholder 1">
            <a:extLst>
              <a:ext uri="{FF2B5EF4-FFF2-40B4-BE49-F238E27FC236}">
                <a16:creationId xmlns:a16="http://schemas.microsoft.com/office/drawing/2014/main" id="{1BCDB150-354D-4828-9082-A59834F45069}"/>
              </a:ext>
            </a:extLst>
          </p:cNvPr>
          <p:cNvSpPr>
            <a:spLocks noGrp="1"/>
          </p:cNvSpPr>
          <p:nvPr>
            <p:ph type="dt" sz="half" idx="10"/>
          </p:nvPr>
        </p:nvSpPr>
        <p:spPr>
          <a:xfrm>
            <a:off x="365234" y="647812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4014657581"/>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729" y="321127"/>
            <a:ext cx="12192000" cy="1066801"/>
          </a:xfrm>
        </p:spPr>
        <p:txBody>
          <a:bodyPr>
            <a:normAutofit/>
          </a:bodyPr>
          <a:lstStyle/>
          <a:p>
            <a:pPr algn="ctr"/>
            <a:r>
              <a:rPr lang="en-US" altLang="en-US" sz="4800" b="1" u="sng" dirty="0">
                <a:solidFill>
                  <a:srgbClr val="002060"/>
                </a:solidFill>
                <a:latin typeface="Arial Rounded MT Bold" panose="020F0704030504030204" pitchFamily="34" charset="0"/>
              </a:rPr>
              <a:t>2020 Grapevine Highlights</a:t>
            </a:r>
            <a:endParaRPr lang="en-US" sz="4800" b="1" u="sng" dirty="0">
              <a:solidFill>
                <a:srgbClr val="002060"/>
              </a:solidFill>
              <a:latin typeface="Arial Rounded MT Bold" panose="020F0704030504030204" pitchFamily="34" charset="0"/>
            </a:endParaRPr>
          </a:p>
        </p:txBody>
      </p:sp>
      <p:sp>
        <p:nvSpPr>
          <p:cNvPr id="5" name="Content Placeholder 4">
            <a:extLst>
              <a:ext uri="{FF2B5EF4-FFF2-40B4-BE49-F238E27FC236}">
                <a16:creationId xmlns:a16="http://schemas.microsoft.com/office/drawing/2014/main" id="{B5428A49-09AF-4D38-ABEB-A4B97E1C6F76}"/>
              </a:ext>
            </a:extLst>
          </p:cNvPr>
          <p:cNvSpPr>
            <a:spLocks noGrp="1"/>
          </p:cNvSpPr>
          <p:nvPr>
            <p:ph idx="1"/>
          </p:nvPr>
        </p:nvSpPr>
        <p:spPr>
          <a:xfrm>
            <a:off x="175643" y="1387928"/>
            <a:ext cx="8892157" cy="4862805"/>
          </a:xfrm>
        </p:spPr>
        <p:txBody>
          <a:bodyPr>
            <a:noAutofit/>
          </a:bodyPr>
          <a:lstStyle/>
          <a:p>
            <a:pPr marR="0" lvl="0">
              <a:lnSpc>
                <a:spcPct val="80000"/>
              </a:lnSpc>
              <a:spcAft>
                <a:spcPts val="1200"/>
              </a:spcAft>
              <a:buSzPct val="100000"/>
              <a:buFont typeface="Wingdings" panose="05000000000000000000" pitchFamily="2" charset="2"/>
              <a:buChar char="ü"/>
              <a:tabLst>
                <a:tab pos="457200" algn="l"/>
              </a:tabLst>
            </a:pPr>
            <a:r>
              <a:rPr lang="en-US" dirty="0">
                <a:solidFill>
                  <a:srgbClr val="002060"/>
                </a:solidFill>
                <a:latin typeface="Arial Rounded MT Bold" panose="020F0704030504030204" pitchFamily="34" charset="0"/>
                <a:ea typeface="+mj-ea"/>
                <a:cs typeface="+mj-cs"/>
              </a:rPr>
              <a:t>AAGV/LV YouTube is seeing new subscribers each month. We have resumed collecting audio stories for YouTube or possibly even podcasts.</a:t>
            </a:r>
          </a:p>
          <a:p>
            <a:pPr marR="0" lvl="0">
              <a:lnSpc>
                <a:spcPct val="80000"/>
              </a:lnSpc>
              <a:spcAft>
                <a:spcPts val="1200"/>
              </a:spcAft>
              <a:buSzPct val="100000"/>
              <a:buFont typeface="Wingdings" panose="05000000000000000000" pitchFamily="2" charset="2"/>
              <a:buChar char="ü"/>
              <a:tabLst>
                <a:tab pos="457200" algn="l"/>
              </a:tabLst>
            </a:pPr>
            <a:r>
              <a:rPr lang="en-US" dirty="0">
                <a:solidFill>
                  <a:srgbClr val="002060"/>
                </a:solidFill>
                <a:latin typeface="Arial Rounded MT Bold" panose="020F0704030504030204" pitchFamily="34" charset="0"/>
                <a:ea typeface="+mj-ea"/>
                <a:cs typeface="+mj-cs"/>
              </a:rPr>
              <a:t>AAGV/LV “</a:t>
            </a:r>
            <a:r>
              <a:rPr lang="en-US" i="1" dirty="0">
                <a:solidFill>
                  <a:srgbClr val="002060"/>
                </a:solidFill>
                <a:latin typeface="Arial Rounded MT Bold" panose="020F0704030504030204" pitchFamily="34" charset="0"/>
                <a:ea typeface="+mj-ea"/>
                <a:cs typeface="+mj-cs"/>
              </a:rPr>
              <a:t>Carry the Message</a:t>
            </a:r>
            <a:r>
              <a:rPr lang="en-US" dirty="0">
                <a:solidFill>
                  <a:srgbClr val="002060"/>
                </a:solidFill>
                <a:latin typeface="Arial Rounded MT Bold" panose="020F0704030504030204" pitchFamily="34" charset="0"/>
                <a:ea typeface="+mj-ea"/>
                <a:cs typeface="+mj-cs"/>
              </a:rPr>
              <a:t>” Project (a monthly Twelve Step call to those seeking our help) sold almost 5,000 subscriptions throughout 2020.</a:t>
            </a:r>
          </a:p>
          <a:p>
            <a:pPr marR="0" lvl="0">
              <a:lnSpc>
                <a:spcPct val="80000"/>
              </a:lnSpc>
              <a:spcAft>
                <a:spcPts val="1200"/>
              </a:spcAft>
              <a:buSzPct val="100000"/>
              <a:buFont typeface="Wingdings" panose="05000000000000000000" pitchFamily="2" charset="2"/>
              <a:buChar char="ü"/>
              <a:tabLst>
                <a:tab pos="457200" algn="l"/>
              </a:tabLst>
            </a:pPr>
            <a:r>
              <a:rPr lang="en-US" dirty="0">
                <a:solidFill>
                  <a:srgbClr val="002060"/>
                </a:solidFill>
                <a:latin typeface="Arial Rounded MT Bold" panose="020F0704030504030204" pitchFamily="34" charset="0"/>
                <a:ea typeface="+mj-ea"/>
                <a:cs typeface="+mj-cs"/>
              </a:rPr>
              <a:t>Two New Books:  “</a:t>
            </a:r>
            <a:r>
              <a:rPr lang="en-US" i="1" dirty="0">
                <a:solidFill>
                  <a:srgbClr val="002060"/>
                </a:solidFill>
                <a:latin typeface="Arial Rounded MT Bold" panose="020F0704030504030204" pitchFamily="34" charset="0"/>
                <a:ea typeface="+mj-ea"/>
                <a:cs typeface="+mj-cs"/>
              </a:rPr>
              <a:t>Free on the Inside</a:t>
            </a:r>
            <a:r>
              <a:rPr lang="en-US" dirty="0">
                <a:solidFill>
                  <a:srgbClr val="002060"/>
                </a:solidFill>
                <a:latin typeface="Arial Rounded MT Bold" panose="020F0704030504030204" pitchFamily="34" charset="0"/>
                <a:ea typeface="+mj-ea"/>
                <a:cs typeface="+mj-cs"/>
              </a:rPr>
              <a:t>”  and “</a:t>
            </a:r>
            <a:r>
              <a:rPr lang="en-US" i="1" dirty="0">
                <a:solidFill>
                  <a:srgbClr val="002060"/>
                </a:solidFill>
                <a:latin typeface="Arial Rounded MT Bold" panose="020F0704030504030204" pitchFamily="34" charset="0"/>
                <a:ea typeface="+mj-ea"/>
                <a:cs typeface="+mj-cs"/>
              </a:rPr>
              <a:t>Voices of Women</a:t>
            </a:r>
            <a:r>
              <a:rPr lang="en-US" dirty="0">
                <a:solidFill>
                  <a:srgbClr val="002060"/>
                </a:solidFill>
                <a:latin typeface="Arial Rounded MT Bold" panose="020F0704030504030204" pitchFamily="34" charset="0"/>
                <a:ea typeface="+mj-ea"/>
                <a:cs typeface="+mj-cs"/>
              </a:rPr>
              <a:t>” in Spanish will, ideally, be ready for our 71st General Service Conference.</a:t>
            </a:r>
          </a:p>
        </p:txBody>
      </p:sp>
      <p:pic>
        <p:nvPicPr>
          <p:cNvPr id="7" name="Picture 4" descr="Grapevine Back Issue (July 2018) • AA Grapevine Store • Magazines, Books &amp;  More">
            <a:extLst>
              <a:ext uri="{FF2B5EF4-FFF2-40B4-BE49-F238E27FC236}">
                <a16:creationId xmlns:a16="http://schemas.microsoft.com/office/drawing/2014/main" id="{138C7689-F483-4291-8FA2-7C2AC87A0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1387928"/>
            <a:ext cx="2857500" cy="4082143"/>
          </a:xfrm>
          <a:prstGeom prst="roundRect">
            <a:avLst>
              <a:gd name="adj" fmla="val 8594"/>
            </a:avLst>
          </a:prstGeom>
          <a:solidFill>
            <a:srgbClr val="FFFFFF">
              <a:shade val="85000"/>
            </a:srgbClr>
          </a:solidFill>
          <a:ln>
            <a:noFill/>
          </a:ln>
          <a:effectLst>
            <a:glow rad="101600">
              <a:schemeClr val="accent6">
                <a:satMod val="175000"/>
                <a:alpha val="40000"/>
              </a:schemeClr>
            </a:glow>
            <a:reflection blurRad="12700" stA="38000" endPos="28000" dist="5000" dir="5400000" sy="-100000" algn="bl" rotWithShape="0"/>
          </a:effectLst>
        </p:spPr>
      </p:pic>
      <p:sp>
        <p:nvSpPr>
          <p:cNvPr id="8" name="Date Placeholder 1">
            <a:extLst>
              <a:ext uri="{FF2B5EF4-FFF2-40B4-BE49-F238E27FC236}">
                <a16:creationId xmlns:a16="http://schemas.microsoft.com/office/drawing/2014/main" id="{C69B6E5C-6D72-49CF-9005-56D09EBE292C}"/>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
        <p:nvSpPr>
          <p:cNvPr id="6" name="TextBox 5">
            <a:extLst>
              <a:ext uri="{FF2B5EF4-FFF2-40B4-BE49-F238E27FC236}">
                <a16:creationId xmlns:a16="http://schemas.microsoft.com/office/drawing/2014/main" id="{07FC9F32-37A3-43C2-B915-2F5ACE8F1BAD}"/>
              </a:ext>
            </a:extLst>
          </p:cNvPr>
          <p:cNvSpPr txBox="1"/>
          <p:nvPr/>
        </p:nvSpPr>
        <p:spPr>
          <a:xfrm>
            <a:off x="838200" y="5357918"/>
            <a:ext cx="7923975" cy="738664"/>
          </a:xfrm>
          <a:prstGeom prst="rect">
            <a:avLst/>
          </a:prstGeom>
          <a:noFill/>
        </p:spPr>
        <p:txBody>
          <a:bodyPr wrap="square">
            <a:spAutoFit/>
          </a:bodyPr>
          <a:lstStyle/>
          <a:p>
            <a:endParaRPr lang="en-US" dirty="0"/>
          </a:p>
          <a:p>
            <a:r>
              <a:rPr lang="en-US" sz="2400" b="1" u="sng" dirty="0">
                <a:solidFill>
                  <a:srgbClr val="002060"/>
                </a:solidFill>
              </a:rPr>
              <a:t>Submit articles to</a:t>
            </a:r>
            <a:r>
              <a:rPr lang="en-US" sz="2400" b="1" dirty="0">
                <a:solidFill>
                  <a:srgbClr val="002060"/>
                </a:solidFill>
              </a:rPr>
              <a:t>:  </a:t>
            </a:r>
            <a:r>
              <a:rPr lang="en-US" sz="2400" b="1" i="1" dirty="0">
                <a:solidFill>
                  <a:srgbClr val="002060"/>
                </a:solidFill>
              </a:rPr>
              <a:t>www.aagrapevine.org/contribute</a:t>
            </a:r>
          </a:p>
        </p:txBody>
      </p:sp>
    </p:spTree>
    <p:extLst>
      <p:ext uri="{BB962C8B-B14F-4D97-AF65-F5344CB8AC3E}">
        <p14:creationId xmlns:p14="http://schemas.microsoft.com/office/powerpoint/2010/main" val="1472784313"/>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6" name="Picture 25" descr="A screenshot of a cell phone&#10;&#10;Description automatically generated">
            <a:extLst>
              <a:ext uri="{FF2B5EF4-FFF2-40B4-BE49-F238E27FC236}">
                <a16:creationId xmlns:a16="http://schemas.microsoft.com/office/drawing/2014/main" id="{D2B89A8F-2D8E-48DD-A9F1-D4FD5C6A16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51" r="8125"/>
          <a:stretch/>
        </p:blipFill>
        <p:spPr>
          <a:xfrm>
            <a:off x="611216" y="1428506"/>
            <a:ext cx="3717247" cy="1882327"/>
          </a:xfrm>
          <a:prstGeom prst="rect">
            <a:avLst/>
          </a:prstGeom>
          <a:effectLst>
            <a:glow rad="101600">
              <a:schemeClr val="accent4">
                <a:satMod val="175000"/>
                <a:alpha val="40000"/>
              </a:schemeClr>
            </a:glow>
            <a:softEdge rad="31750"/>
          </a:effectLst>
        </p:spPr>
      </p:pic>
      <p:sp>
        <p:nvSpPr>
          <p:cNvPr id="27" name="Title 1">
            <a:extLst>
              <a:ext uri="{FF2B5EF4-FFF2-40B4-BE49-F238E27FC236}">
                <a16:creationId xmlns:a16="http://schemas.microsoft.com/office/drawing/2014/main" id="{1939045D-4A72-4ADB-A180-5BF15207B6CF}"/>
              </a:ext>
            </a:extLst>
          </p:cNvPr>
          <p:cNvSpPr>
            <a:spLocks noGrp="1"/>
          </p:cNvSpPr>
          <p:nvPr>
            <p:ph type="title"/>
          </p:nvPr>
        </p:nvSpPr>
        <p:spPr>
          <a:xfrm>
            <a:off x="636266" y="361705"/>
            <a:ext cx="3785068" cy="1066801"/>
          </a:xfrm>
        </p:spPr>
        <p:txBody>
          <a:bodyPr>
            <a:noAutofit/>
          </a:bodyPr>
          <a:lstStyle/>
          <a:p>
            <a:pPr algn="ctr"/>
            <a:r>
              <a:rPr lang="en-US" sz="2800" b="1" u="sng" dirty="0">
                <a:solidFill>
                  <a:srgbClr val="002060"/>
                </a:solidFill>
                <a:latin typeface="Arial Rounded MT Bold" panose="020F0704030504030204" pitchFamily="34" charset="0"/>
              </a:rPr>
              <a:t>AA Grapevine</a:t>
            </a:r>
            <a:br>
              <a:rPr lang="en-US" sz="2800" b="1" u="sng" dirty="0">
                <a:solidFill>
                  <a:srgbClr val="002060"/>
                </a:solidFill>
                <a:latin typeface="Arial Rounded MT Bold" panose="020F0704030504030204" pitchFamily="34" charset="0"/>
              </a:rPr>
            </a:br>
            <a:r>
              <a:rPr lang="en-US" sz="2800" b="1" u="sng" dirty="0">
                <a:solidFill>
                  <a:srgbClr val="002060"/>
                </a:solidFill>
                <a:latin typeface="Arial Rounded MT Bold" panose="020F0704030504030204" pitchFamily="34" charset="0"/>
              </a:rPr>
              <a:t>on YouTube</a:t>
            </a:r>
          </a:p>
        </p:txBody>
      </p:sp>
      <p:sp>
        <p:nvSpPr>
          <p:cNvPr id="6" name="TextBox 5">
            <a:extLst>
              <a:ext uri="{FF2B5EF4-FFF2-40B4-BE49-F238E27FC236}">
                <a16:creationId xmlns:a16="http://schemas.microsoft.com/office/drawing/2014/main" id="{2A427CDD-4C46-4798-B0ED-1F1E241983B0}"/>
              </a:ext>
            </a:extLst>
          </p:cNvPr>
          <p:cNvSpPr txBox="1"/>
          <p:nvPr/>
        </p:nvSpPr>
        <p:spPr>
          <a:xfrm>
            <a:off x="6096000" y="3028918"/>
            <a:ext cx="480191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Grapevine Daily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La Viña Weekly Quote(s) </a:t>
            </a:r>
          </a:p>
        </p:txBody>
      </p:sp>
      <p:pic>
        <p:nvPicPr>
          <p:cNvPr id="3" name="Picture 2" descr="A picture containing food, fruit&#10;&#10;Description automatically generated">
            <a:extLst>
              <a:ext uri="{FF2B5EF4-FFF2-40B4-BE49-F238E27FC236}">
                <a16:creationId xmlns:a16="http://schemas.microsoft.com/office/drawing/2014/main" id="{14B0E230-74E3-4C27-AB22-0B5CDBA61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5453" y="4149821"/>
            <a:ext cx="3007902" cy="1796983"/>
          </a:xfrm>
          <a:prstGeom prst="rect">
            <a:avLst/>
          </a:prstGeom>
          <a:effectLst>
            <a:glow rad="139700">
              <a:schemeClr val="accent4">
                <a:satMod val="175000"/>
                <a:alpha val="40000"/>
              </a:schemeClr>
            </a:glow>
          </a:effectLst>
        </p:spPr>
      </p:pic>
      <p:pic>
        <p:nvPicPr>
          <p:cNvPr id="9" name="Picture 8" descr="A screenshot of a cell phone&#10;&#10;Description automatically generated">
            <a:extLst>
              <a:ext uri="{FF2B5EF4-FFF2-40B4-BE49-F238E27FC236}">
                <a16:creationId xmlns:a16="http://schemas.microsoft.com/office/drawing/2014/main" id="{6D222003-2D6D-4FC3-8987-A1228EAF4D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5427" y="4149821"/>
            <a:ext cx="3086009" cy="1796983"/>
          </a:xfrm>
          <a:prstGeom prst="rect">
            <a:avLst/>
          </a:prstGeom>
          <a:effectLst>
            <a:glow rad="139700">
              <a:schemeClr val="accent4">
                <a:satMod val="175000"/>
                <a:alpha val="40000"/>
              </a:schemeClr>
            </a:glow>
          </a:effectLst>
        </p:spPr>
      </p:pic>
      <p:sp>
        <p:nvSpPr>
          <p:cNvPr id="10" name="TextBox 9">
            <a:extLst>
              <a:ext uri="{FF2B5EF4-FFF2-40B4-BE49-F238E27FC236}">
                <a16:creationId xmlns:a16="http://schemas.microsoft.com/office/drawing/2014/main" id="{D9E2EBBF-F17B-44BB-9210-99FEEEF70189}"/>
              </a:ext>
            </a:extLst>
          </p:cNvPr>
          <p:cNvSpPr txBox="1"/>
          <p:nvPr/>
        </p:nvSpPr>
        <p:spPr>
          <a:xfrm>
            <a:off x="750070" y="3473335"/>
            <a:ext cx="392920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We  Also Have ePubs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2079AB85-BF26-4545-ABBA-BB73A249AA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4673" y="4159058"/>
            <a:ext cx="2204113" cy="1665622"/>
          </a:xfrm>
          <a:prstGeom prst="rect">
            <a:avLst/>
          </a:prstGeom>
          <a:effectLst>
            <a:glow rad="139700">
              <a:schemeClr val="accent4">
                <a:satMod val="175000"/>
                <a:alpha val="40000"/>
              </a:schemeClr>
            </a:glow>
          </a:effectLst>
        </p:spPr>
      </p:pic>
      <p:pic>
        <p:nvPicPr>
          <p:cNvPr id="12" name="Picture 11">
            <a:extLst>
              <a:ext uri="{FF2B5EF4-FFF2-40B4-BE49-F238E27FC236}">
                <a16:creationId xmlns:a16="http://schemas.microsoft.com/office/drawing/2014/main" id="{627F3713-E79B-484F-83C0-82B5BCB468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303" y="4085758"/>
            <a:ext cx="2070523" cy="1665621"/>
          </a:xfrm>
          <a:prstGeom prst="rect">
            <a:avLst/>
          </a:prstGeom>
          <a:effectLst>
            <a:glow rad="139700">
              <a:schemeClr val="accent4">
                <a:satMod val="175000"/>
                <a:alpha val="40000"/>
              </a:schemeClr>
            </a:glow>
          </a:effectLst>
        </p:spPr>
      </p:pic>
      <p:sp>
        <p:nvSpPr>
          <p:cNvPr id="13" name="TextBox 12">
            <a:extLst>
              <a:ext uri="{FF2B5EF4-FFF2-40B4-BE49-F238E27FC236}">
                <a16:creationId xmlns:a16="http://schemas.microsoft.com/office/drawing/2014/main" id="{D38FB427-4A38-4DD6-B36F-469FD808B47A}"/>
              </a:ext>
            </a:extLst>
          </p:cNvPr>
          <p:cNvSpPr txBox="1"/>
          <p:nvPr/>
        </p:nvSpPr>
        <p:spPr>
          <a:xfrm>
            <a:off x="7585864" y="336464"/>
            <a:ext cx="392920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eBooks, Audiobooks</a:t>
            </a:r>
          </a:p>
        </p:txBody>
      </p:sp>
      <p:pic>
        <p:nvPicPr>
          <p:cNvPr id="14" name="Picture 13" descr="A close up of text on a white background&#10;&#10;Description automatically generated">
            <a:extLst>
              <a:ext uri="{FF2B5EF4-FFF2-40B4-BE49-F238E27FC236}">
                <a16:creationId xmlns:a16="http://schemas.microsoft.com/office/drawing/2014/main" id="{8F0ED2EC-CF83-4266-91FE-7EA55D3C57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63469" y="911195"/>
            <a:ext cx="1262363" cy="1950925"/>
          </a:xfrm>
          <a:prstGeom prst="rect">
            <a:avLst/>
          </a:prstGeom>
          <a:effectLst>
            <a:glow rad="139700">
              <a:schemeClr val="accent4">
                <a:satMod val="175000"/>
                <a:alpha val="40000"/>
              </a:schemeClr>
            </a:glow>
          </a:effectLst>
        </p:spPr>
      </p:pic>
      <p:pic>
        <p:nvPicPr>
          <p:cNvPr id="15" name="Picture 14" descr="A close up of text on a white background&#10;&#10;Description automatically generated">
            <a:extLst>
              <a:ext uri="{FF2B5EF4-FFF2-40B4-BE49-F238E27FC236}">
                <a16:creationId xmlns:a16="http://schemas.microsoft.com/office/drawing/2014/main" id="{F88C2398-0DAA-4DEC-A3D5-4714573D9D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1292" y="911196"/>
            <a:ext cx="1262364" cy="1950926"/>
          </a:xfrm>
          <a:prstGeom prst="rect">
            <a:avLst/>
          </a:prstGeom>
          <a:effectLst>
            <a:glow rad="101600">
              <a:schemeClr val="accent4">
                <a:satMod val="175000"/>
                <a:alpha val="40000"/>
              </a:schemeClr>
            </a:glow>
          </a:effectLst>
        </p:spPr>
      </p:pic>
      <p:pic>
        <p:nvPicPr>
          <p:cNvPr id="16" name="Picture 15" descr="A screenshot of a social media post&#10;&#10;Description automatically generated">
            <a:extLst>
              <a:ext uri="{FF2B5EF4-FFF2-40B4-BE49-F238E27FC236}">
                <a16:creationId xmlns:a16="http://schemas.microsoft.com/office/drawing/2014/main" id="{331F19E1-B5C8-4749-A1A7-7736095930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7054" y="1237426"/>
            <a:ext cx="2584426" cy="1714519"/>
          </a:xfrm>
          <a:prstGeom prst="rect">
            <a:avLst/>
          </a:prstGeom>
          <a:effectLst>
            <a:glow rad="101600">
              <a:schemeClr val="accent4">
                <a:satMod val="175000"/>
                <a:alpha val="40000"/>
              </a:schemeClr>
            </a:glow>
          </a:effectLst>
        </p:spPr>
      </p:pic>
      <p:sp>
        <p:nvSpPr>
          <p:cNvPr id="8" name="TextBox 7">
            <a:extLst>
              <a:ext uri="{FF2B5EF4-FFF2-40B4-BE49-F238E27FC236}">
                <a16:creationId xmlns:a16="http://schemas.microsoft.com/office/drawing/2014/main" id="{65D30FB3-02AF-4F33-B5FB-EE7A52CDBE79}"/>
              </a:ext>
            </a:extLst>
          </p:cNvPr>
          <p:cNvSpPr txBox="1"/>
          <p:nvPr/>
        </p:nvSpPr>
        <p:spPr>
          <a:xfrm>
            <a:off x="4234369" y="276608"/>
            <a:ext cx="392920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Digital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Archive</a:t>
            </a:r>
          </a:p>
        </p:txBody>
      </p:sp>
      <p:sp>
        <p:nvSpPr>
          <p:cNvPr id="17" name="Date Placeholder 1">
            <a:extLst>
              <a:ext uri="{FF2B5EF4-FFF2-40B4-BE49-F238E27FC236}">
                <a16:creationId xmlns:a16="http://schemas.microsoft.com/office/drawing/2014/main" id="{97C04A1A-BEBB-4BF0-86F1-49822E5F4825}"/>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1438405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DFBAFEE-085F-4AE0-80F5-43BBE8C83C65}"/>
              </a:ext>
            </a:extLst>
          </p:cNvPr>
          <p:cNvSpPr>
            <a:spLocks noGrp="1"/>
          </p:cNvSpPr>
          <p:nvPr>
            <p:ph type="title"/>
          </p:nvPr>
        </p:nvSpPr>
        <p:spPr>
          <a:xfrm>
            <a:off x="3739572" y="696176"/>
            <a:ext cx="8392557" cy="1066801"/>
          </a:xfrm>
        </p:spPr>
        <p:txBody>
          <a:bodyPr>
            <a:noAutofit/>
          </a:bodyPr>
          <a:lstStyle/>
          <a:p>
            <a:pPr algn="ctr"/>
            <a:r>
              <a:rPr lang="en-US" sz="4800" b="1" u="sng" dirty="0">
                <a:solidFill>
                  <a:srgbClr val="002060"/>
                </a:solidFill>
                <a:latin typeface="Arial Rounded MT Bold" panose="020F0704030504030204" pitchFamily="34" charset="0"/>
              </a:rPr>
              <a:t>What Can I Do Right Now –</a:t>
            </a:r>
            <a:br>
              <a:rPr lang="en-US" sz="4800" b="1" u="sng" dirty="0">
                <a:solidFill>
                  <a:srgbClr val="002060"/>
                </a:solidFill>
                <a:latin typeface="Arial Rounded MT Bold" panose="020F0704030504030204" pitchFamily="34" charset="0"/>
              </a:rPr>
            </a:br>
            <a:r>
              <a:rPr lang="en-US" sz="4800" b="1" u="sng" dirty="0">
                <a:solidFill>
                  <a:srgbClr val="002060"/>
                </a:solidFill>
                <a:latin typeface="Arial Rounded MT Bold" panose="020F0704030504030204" pitchFamily="34" charset="0"/>
              </a:rPr>
              <a:t>with no Further Obligation?</a:t>
            </a:r>
          </a:p>
        </p:txBody>
      </p:sp>
      <p:sp>
        <p:nvSpPr>
          <p:cNvPr id="6" name="TextBox 5">
            <a:extLst>
              <a:ext uri="{FF2B5EF4-FFF2-40B4-BE49-F238E27FC236}">
                <a16:creationId xmlns:a16="http://schemas.microsoft.com/office/drawing/2014/main" id="{FE397C6F-868F-4EC1-A9B8-5B4014943529}"/>
              </a:ext>
            </a:extLst>
          </p:cNvPr>
          <p:cNvSpPr txBox="1"/>
          <p:nvPr/>
        </p:nvSpPr>
        <p:spPr>
          <a:xfrm>
            <a:off x="406652" y="5386502"/>
            <a:ext cx="113761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Go to www.aagrapevine.org and Type “Daily Quote” in the Search Bar</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8638A20-D611-4D6F-9CA4-43904432739A}"/>
              </a:ext>
            </a:extLst>
          </p:cNvPr>
          <p:cNvSpPr txBox="1"/>
          <p:nvPr/>
        </p:nvSpPr>
        <p:spPr>
          <a:xfrm>
            <a:off x="119743" y="4352605"/>
            <a:ext cx="120396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Sign up to receive Grapevine Daily Quote!</a:t>
            </a:r>
          </a:p>
        </p:txBody>
      </p:sp>
      <p:pic>
        <p:nvPicPr>
          <p:cNvPr id="9" name="Picture 8">
            <a:extLst>
              <a:ext uri="{FF2B5EF4-FFF2-40B4-BE49-F238E27FC236}">
                <a16:creationId xmlns:a16="http://schemas.microsoft.com/office/drawing/2014/main" id="{11FDDCD7-B2C6-4D82-A22E-ED3A2E174346}"/>
              </a:ext>
            </a:extLst>
          </p:cNvPr>
          <p:cNvPicPr>
            <a:picLocks noChangeAspect="1"/>
          </p:cNvPicPr>
          <p:nvPr/>
        </p:nvPicPr>
        <p:blipFill>
          <a:blip r:embed="rId5"/>
          <a:stretch>
            <a:fillRect/>
          </a:stretch>
        </p:blipFill>
        <p:spPr>
          <a:xfrm>
            <a:off x="4139798" y="2467422"/>
            <a:ext cx="5447092" cy="1147580"/>
          </a:xfrm>
          <a:prstGeom prst="rect">
            <a:avLst/>
          </a:prstGeom>
          <a:effectLst>
            <a:glow rad="101600">
              <a:schemeClr val="accent4">
                <a:satMod val="175000"/>
                <a:alpha val="40000"/>
              </a:schemeClr>
            </a:glow>
            <a:softEdge rad="31750"/>
          </a:effectLst>
        </p:spPr>
      </p:pic>
      <p:pic>
        <p:nvPicPr>
          <p:cNvPr id="10" name="Picture 9" descr="Picture of The Grapevine Daily Quote Book (New Cover)">
            <a:extLst>
              <a:ext uri="{FF2B5EF4-FFF2-40B4-BE49-F238E27FC236}">
                <a16:creationId xmlns:a16="http://schemas.microsoft.com/office/drawing/2014/main" id="{669E68DB-4680-46F3-A83B-F95CE0FCA8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2215"/>
          <a:stretch/>
        </p:blipFill>
        <p:spPr bwMode="auto">
          <a:xfrm>
            <a:off x="406652" y="347931"/>
            <a:ext cx="3332920" cy="3793919"/>
          </a:xfrm>
          <a:prstGeom prst="roundRect">
            <a:avLst>
              <a:gd name="adj" fmla="val 1858"/>
            </a:avLst>
          </a:prstGeom>
          <a:noFill/>
          <a:effectLst>
            <a:glow rad="101600">
              <a:schemeClr val="accent6">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13" name="Date Placeholder 1">
            <a:extLst>
              <a:ext uri="{FF2B5EF4-FFF2-40B4-BE49-F238E27FC236}">
                <a16:creationId xmlns:a16="http://schemas.microsoft.com/office/drawing/2014/main" id="{FDA1CD4D-21AD-46F8-9577-AA5F7236B424}"/>
              </a:ext>
            </a:extLst>
          </p:cNvPr>
          <p:cNvSpPr txBox="1">
            <a:spLocks/>
          </p:cNvSpPr>
          <p:nvPr/>
        </p:nvSpPr>
        <p:spPr>
          <a:xfrm>
            <a:off x="0" y="64116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tint val="75000"/>
                  </a:prstClr>
                </a:solidFill>
                <a:latin typeface="Arial" panose="020B0604020202020204"/>
              </a:rPr>
              <a:t>Presented on February 26-28, 2021</a:t>
            </a:r>
          </a:p>
        </p:txBody>
      </p:sp>
      <p:pic>
        <p:nvPicPr>
          <p:cNvPr id="1026" name="Picture 2">
            <a:extLst>
              <a:ext uri="{FF2B5EF4-FFF2-40B4-BE49-F238E27FC236}">
                <a16:creationId xmlns:a16="http://schemas.microsoft.com/office/drawing/2014/main" id="{72512168-2BCC-49C0-8700-EE48376EF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2200" y="2111222"/>
            <a:ext cx="1963293" cy="1976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5108337"/>
      </p:ext>
    </p:extLst>
  </p:cSld>
  <p:clrMapOvr>
    <a:overrideClrMapping bg1="lt1" tx1="dk1" bg2="lt2" tx2="dk2" accent1="accent1" accent2="accent2" accent3="accent3" accent4="accent4" accent5="accent5" accent6="accent6" hlink="hlink" folHlink="folHlink"/>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04B6175-2366-497D-8B4D-F89212651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03" r="33381"/>
          <a:stretch/>
        </p:blipFill>
        <p:spPr bwMode="auto">
          <a:xfrm>
            <a:off x="1175563" y="3654250"/>
            <a:ext cx="4343944" cy="2455629"/>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a:extLst>
              <a:ext uri="{FF2B5EF4-FFF2-40B4-BE49-F238E27FC236}">
                <a16:creationId xmlns:a16="http://schemas.microsoft.com/office/drawing/2014/main" id="{4B530D27-CB9C-4813-A35F-E1B5C4F00323}"/>
              </a:ext>
            </a:extLst>
          </p:cNvPr>
          <p:cNvSpPr/>
          <p:nvPr/>
        </p:nvSpPr>
        <p:spPr>
          <a:xfrm>
            <a:off x="1" y="356294"/>
            <a:ext cx="1219199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rPr>
              <a:t>Intergroups and Central Offices</a:t>
            </a:r>
            <a:endParaRPr kumimoji="0" lang="en-US" sz="4000" b="1" i="0" u="sng" strike="noStrike" kern="1200" cap="none" spc="0" normalizeH="0" baseline="0" noProof="0" dirty="0">
              <a:ln>
                <a:noFill/>
              </a:ln>
              <a:solidFill>
                <a:srgbClr val="002060"/>
              </a:solidFill>
              <a:effectLst/>
              <a:uLnTx/>
              <a:uFillTx/>
              <a:latin typeface="Arial Rounded MT Bold" panose="020F0704030504030204" pitchFamily="34" charset="0"/>
              <a:ea typeface="+mn-ea"/>
              <a:cs typeface="+mn-cs"/>
            </a:endParaRPr>
          </a:p>
        </p:txBody>
      </p:sp>
      <p:pic>
        <p:nvPicPr>
          <p:cNvPr id="3" name="Picture 2">
            <a:extLst>
              <a:ext uri="{FF2B5EF4-FFF2-40B4-BE49-F238E27FC236}">
                <a16:creationId xmlns:a16="http://schemas.microsoft.com/office/drawing/2014/main" id="{A3D5EBD0-AA0A-43BD-82B8-B9F2590D5267}"/>
              </a:ext>
            </a:extLst>
          </p:cNvPr>
          <p:cNvPicPr>
            <a:picLocks noChangeAspect="1"/>
          </p:cNvPicPr>
          <p:nvPr/>
        </p:nvPicPr>
        <p:blipFill>
          <a:blip r:embed="rId4"/>
          <a:stretch>
            <a:fillRect/>
          </a:stretch>
        </p:blipFill>
        <p:spPr>
          <a:xfrm>
            <a:off x="1175563" y="1233263"/>
            <a:ext cx="9840873" cy="2420987"/>
          </a:xfrm>
          <a:prstGeom prst="rect">
            <a:avLst/>
          </a:prstGeom>
          <a:effectLst>
            <a:glow rad="101600">
              <a:schemeClr val="accent4">
                <a:satMod val="175000"/>
                <a:alpha val="40000"/>
              </a:schemeClr>
            </a:glow>
          </a:effectLst>
        </p:spPr>
      </p:pic>
      <p:sp>
        <p:nvSpPr>
          <p:cNvPr id="13" name="Date Placeholder 1">
            <a:extLst>
              <a:ext uri="{FF2B5EF4-FFF2-40B4-BE49-F238E27FC236}">
                <a16:creationId xmlns:a16="http://schemas.microsoft.com/office/drawing/2014/main" id="{1ADD21CB-56D7-4473-8EE0-8E16D36FAD09}"/>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pic>
        <p:nvPicPr>
          <p:cNvPr id="4" name="Picture 3" descr="A picture containing text, newspaper&#10;&#10;Description automatically generated">
            <a:extLst>
              <a:ext uri="{FF2B5EF4-FFF2-40B4-BE49-F238E27FC236}">
                <a16:creationId xmlns:a16="http://schemas.microsoft.com/office/drawing/2014/main" id="{A57ABDC9-0D7E-41B4-964C-8954E6086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699" y="3671571"/>
            <a:ext cx="5466737" cy="2420986"/>
          </a:xfrm>
          <a:prstGeom prst="rect">
            <a:avLst/>
          </a:prstGeom>
          <a:effectLst>
            <a:glow rad="101600">
              <a:schemeClr val="accent4">
                <a:satMod val="175000"/>
                <a:alpha val="40000"/>
              </a:schemeClr>
            </a:glow>
          </a:effectLst>
        </p:spPr>
      </p:pic>
      <p:pic>
        <p:nvPicPr>
          <p:cNvPr id="8" name="Picture 7">
            <a:extLst>
              <a:ext uri="{FF2B5EF4-FFF2-40B4-BE49-F238E27FC236}">
                <a16:creationId xmlns:a16="http://schemas.microsoft.com/office/drawing/2014/main" id="{BF65BD94-E0F8-46E9-A5C1-9239E0A8D1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0"/>
          <a:stretch/>
        </p:blipFill>
        <p:spPr>
          <a:xfrm rot="19201258">
            <a:off x="9367600" y="5164169"/>
            <a:ext cx="405491" cy="592134"/>
          </a:xfrm>
          <a:prstGeom prst="rect">
            <a:avLst/>
          </a:prstGeom>
          <a:effectLst>
            <a:glow rad="63500">
              <a:schemeClr val="accent3">
                <a:satMod val="175000"/>
                <a:alpha val="40000"/>
              </a:schemeClr>
            </a:glow>
            <a:softEdge rad="127000"/>
          </a:effectLst>
          <a:scene3d>
            <a:camera prst="orthographicFront"/>
            <a:lightRig rig="threePt" dir="t"/>
          </a:scene3d>
          <a:sp3d>
            <a:bevelT w="101600" prst="riblet"/>
          </a:sp3d>
        </p:spPr>
      </p:pic>
    </p:spTree>
    <p:extLst>
      <p:ext uri="{BB962C8B-B14F-4D97-AF65-F5344CB8AC3E}">
        <p14:creationId xmlns:p14="http://schemas.microsoft.com/office/powerpoint/2010/main" val="412224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894" y="1447800"/>
            <a:ext cx="11378211" cy="4648200"/>
          </a:xfrm>
        </p:spPr>
        <p:txBody>
          <a:bodyPr>
            <a:normAutofit fontScale="77500" lnSpcReduction="20000"/>
          </a:bodyPr>
          <a:lstStyle/>
          <a:p>
            <a:pPr lvl="1" indent="-685800">
              <a:lnSpc>
                <a:spcPct val="110000"/>
              </a:lnSpc>
              <a:spcBef>
                <a:spcPts val="0"/>
              </a:spcBef>
              <a:spcAft>
                <a:spcPts val="400"/>
              </a:spcAft>
              <a:buClr>
                <a:srgbClr val="3366FF"/>
              </a:buClr>
              <a:buFont typeface="Wingdings" panose="05000000000000000000" pitchFamily="2" charset="2"/>
              <a:buChar char="ü"/>
              <a:defRPr/>
            </a:pPr>
            <a:r>
              <a:rPr lang="en-US" sz="4800" b="1" u="sng" dirty="0">
                <a:solidFill>
                  <a:srgbClr val="002060"/>
                </a:solidFill>
                <a:latin typeface="Arial Rounded MT Bold" panose="020F0704030504030204" pitchFamily="34" charset="0"/>
                <a:ea typeface="+mj-ea"/>
                <a:cs typeface="+mj-cs"/>
              </a:rPr>
              <a:t>Duty of Care:</a:t>
            </a:r>
          </a:p>
          <a:p>
            <a:pPr lvl="2" indent="-685800">
              <a:lnSpc>
                <a:spcPct val="110000"/>
              </a:lnSpc>
              <a:spcBef>
                <a:spcPts val="0"/>
              </a:spcBef>
              <a:spcAft>
                <a:spcPts val="400"/>
              </a:spcAft>
              <a:buClr>
                <a:srgbClr val="3366FF"/>
              </a:buClr>
              <a:defRPr/>
            </a:pPr>
            <a:r>
              <a:rPr lang="en-US" sz="3600" b="1" dirty="0">
                <a:solidFill>
                  <a:srgbClr val="002060"/>
                </a:solidFill>
                <a:latin typeface="Arial Rounded MT Bold" panose="020F0704030504030204" pitchFamily="34" charset="0"/>
                <a:ea typeface="+mj-ea"/>
                <a:cs typeface="+mj-cs"/>
              </a:rPr>
              <a:t>Attend meetings,</a:t>
            </a:r>
          </a:p>
          <a:p>
            <a:pPr lvl="2" indent="-685800">
              <a:lnSpc>
                <a:spcPct val="110000"/>
              </a:lnSpc>
              <a:spcBef>
                <a:spcPts val="0"/>
              </a:spcBef>
              <a:spcAft>
                <a:spcPts val="400"/>
              </a:spcAft>
              <a:buClr>
                <a:srgbClr val="3366FF"/>
              </a:buClr>
              <a:defRPr/>
            </a:pPr>
            <a:r>
              <a:rPr lang="en-US" sz="3600" b="1" dirty="0">
                <a:solidFill>
                  <a:srgbClr val="002060"/>
                </a:solidFill>
                <a:latin typeface="Arial Rounded MT Bold" panose="020F0704030504030204" pitchFamily="34" charset="0"/>
                <a:ea typeface="+mj-ea"/>
                <a:cs typeface="+mj-cs"/>
              </a:rPr>
              <a:t>Come prepared, and</a:t>
            </a:r>
          </a:p>
          <a:p>
            <a:pPr lvl="2" indent="-685800">
              <a:lnSpc>
                <a:spcPct val="110000"/>
              </a:lnSpc>
              <a:spcBef>
                <a:spcPts val="0"/>
              </a:spcBef>
              <a:spcAft>
                <a:spcPts val="400"/>
              </a:spcAft>
              <a:buClr>
                <a:srgbClr val="3366FF"/>
              </a:buClr>
              <a:defRPr/>
            </a:pPr>
            <a:r>
              <a:rPr lang="en-US" sz="3600" b="1" dirty="0">
                <a:solidFill>
                  <a:srgbClr val="002060"/>
                </a:solidFill>
                <a:latin typeface="Arial Rounded MT Bold" panose="020F0704030504030204" pitchFamily="34" charset="0"/>
                <a:ea typeface="+mj-ea"/>
                <a:cs typeface="+mj-cs"/>
              </a:rPr>
              <a:t>Follow-up on action items. </a:t>
            </a:r>
          </a:p>
          <a:p>
            <a:pPr lvl="1" indent="-685800">
              <a:lnSpc>
                <a:spcPct val="110000"/>
              </a:lnSpc>
              <a:spcBef>
                <a:spcPts val="0"/>
              </a:spcBef>
              <a:spcAft>
                <a:spcPts val="400"/>
              </a:spcAft>
              <a:buClr>
                <a:srgbClr val="3366FF"/>
              </a:buClr>
              <a:buFont typeface="Wingdings" panose="05000000000000000000" pitchFamily="2" charset="2"/>
              <a:buChar char="ü"/>
              <a:defRPr/>
            </a:pPr>
            <a:r>
              <a:rPr lang="en-US" sz="4800" b="1" u="sng" dirty="0">
                <a:solidFill>
                  <a:srgbClr val="002060"/>
                </a:solidFill>
                <a:latin typeface="Arial Rounded MT Bold" panose="020F0704030504030204" pitchFamily="34" charset="0"/>
                <a:ea typeface="+mj-ea"/>
                <a:cs typeface="+mj-cs"/>
              </a:rPr>
              <a:t>Duty of Loyalty:</a:t>
            </a:r>
          </a:p>
          <a:p>
            <a:pPr lvl="2" indent="-685800">
              <a:lnSpc>
                <a:spcPct val="110000"/>
              </a:lnSpc>
              <a:spcBef>
                <a:spcPts val="0"/>
              </a:spcBef>
              <a:spcAft>
                <a:spcPts val="400"/>
              </a:spcAft>
              <a:buClr>
                <a:srgbClr val="3366FF"/>
              </a:buClr>
              <a:defRPr/>
            </a:pPr>
            <a:r>
              <a:rPr lang="en-US" sz="3600" b="1" dirty="0">
                <a:solidFill>
                  <a:srgbClr val="002060"/>
                </a:solidFill>
                <a:latin typeface="Arial Rounded MT Bold" panose="020F0704030504030204" pitchFamily="34" charset="0"/>
                <a:ea typeface="+mj-ea"/>
                <a:cs typeface="+mj-cs"/>
              </a:rPr>
              <a:t>Undivided allegiance, and</a:t>
            </a:r>
          </a:p>
          <a:p>
            <a:pPr lvl="2" indent="-685800">
              <a:lnSpc>
                <a:spcPct val="110000"/>
              </a:lnSpc>
              <a:spcBef>
                <a:spcPts val="0"/>
              </a:spcBef>
              <a:spcAft>
                <a:spcPts val="400"/>
              </a:spcAft>
              <a:buClr>
                <a:srgbClr val="3366FF"/>
              </a:buClr>
              <a:defRPr/>
            </a:pPr>
            <a:r>
              <a:rPr lang="en-US" sz="3600" b="1" dirty="0">
                <a:solidFill>
                  <a:srgbClr val="002060"/>
                </a:solidFill>
                <a:latin typeface="Arial Rounded MT Bold" panose="020F0704030504030204" pitchFamily="34" charset="0"/>
                <a:ea typeface="+mj-ea"/>
                <a:cs typeface="+mj-cs"/>
              </a:rPr>
              <a:t>In the best interests of AA.</a:t>
            </a:r>
          </a:p>
          <a:p>
            <a:pPr lvl="1" indent="-685800">
              <a:lnSpc>
                <a:spcPct val="120000"/>
              </a:lnSpc>
              <a:spcBef>
                <a:spcPts val="0"/>
              </a:spcBef>
              <a:spcAft>
                <a:spcPts val="400"/>
              </a:spcAft>
              <a:buClr>
                <a:srgbClr val="3366FF"/>
              </a:buClr>
              <a:buFont typeface="Wingdings" panose="05000000000000000000" pitchFamily="2" charset="2"/>
              <a:buChar char="ü"/>
              <a:defRPr/>
            </a:pPr>
            <a:r>
              <a:rPr lang="en-US" sz="4800" b="1" u="sng" dirty="0">
                <a:solidFill>
                  <a:srgbClr val="002060"/>
                </a:solidFill>
                <a:latin typeface="Arial Rounded MT Bold" panose="020F0704030504030204" pitchFamily="34" charset="0"/>
                <a:ea typeface="+mj-ea"/>
                <a:cs typeface="+mj-cs"/>
              </a:rPr>
              <a:t>Duty of Obedience:</a:t>
            </a:r>
          </a:p>
          <a:p>
            <a:pPr lvl="2" indent="-685800">
              <a:lnSpc>
                <a:spcPct val="110000"/>
              </a:lnSpc>
              <a:spcBef>
                <a:spcPts val="0"/>
              </a:spcBef>
              <a:spcAft>
                <a:spcPts val="400"/>
              </a:spcAft>
              <a:buClr>
                <a:srgbClr val="3366FF"/>
              </a:buClr>
              <a:defRPr/>
            </a:pPr>
            <a:r>
              <a:rPr lang="en-US" sz="4100" b="1" dirty="0">
                <a:solidFill>
                  <a:srgbClr val="002060"/>
                </a:solidFill>
                <a:latin typeface="Arial Rounded MT Bold" panose="020F0704030504030204" pitchFamily="34" charset="0"/>
                <a:ea typeface="+mj-ea"/>
                <a:cs typeface="+mj-cs"/>
              </a:rPr>
              <a:t>Faithfulness to the organization’s mission.</a:t>
            </a:r>
          </a:p>
        </p:txBody>
      </p:sp>
      <p:sp>
        <p:nvSpPr>
          <p:cNvPr id="7" name="Title 1">
            <a:extLst>
              <a:ext uri="{FF2B5EF4-FFF2-40B4-BE49-F238E27FC236}">
                <a16:creationId xmlns:a16="http://schemas.microsoft.com/office/drawing/2014/main" id="{B1386FE9-D7C4-474D-9559-E19293A5CA4F}"/>
              </a:ext>
            </a:extLst>
          </p:cNvPr>
          <p:cNvSpPr txBox="1">
            <a:spLocks noGrp="1"/>
          </p:cNvSpPr>
          <p:nvPr>
            <p:ph type="title"/>
          </p:nvPr>
        </p:nvSpPr>
        <p:spPr>
          <a:xfrm>
            <a:off x="609600" y="276236"/>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sng" strike="noStrike" kern="1200" cap="none" spc="0" normalizeH="0" baseline="0" noProof="0" dirty="0">
                <a:ln>
                  <a:noFill/>
                </a:ln>
                <a:solidFill>
                  <a:srgbClr val="002060"/>
                </a:solidFill>
                <a:effectLst/>
                <a:uLnTx/>
                <a:uFillTx/>
                <a:latin typeface="Arial Rounded MT Bold" panose="020F0704030504030204" pitchFamily="34" charset="0"/>
              </a:rPr>
              <a:t>Trustees’ Fiduciary Duties</a:t>
            </a:r>
          </a:p>
        </p:txBody>
      </p:sp>
      <p:pic>
        <p:nvPicPr>
          <p:cNvPr id="2" name="Picture 1">
            <a:extLst>
              <a:ext uri="{FF2B5EF4-FFF2-40B4-BE49-F238E27FC236}">
                <a16:creationId xmlns:a16="http://schemas.microsoft.com/office/drawing/2014/main" id="{543A5683-B220-4923-88B7-07DFF139DF14}"/>
              </a:ext>
            </a:extLst>
          </p:cNvPr>
          <p:cNvPicPr>
            <a:picLocks noChangeAspect="1"/>
          </p:cNvPicPr>
          <p:nvPr/>
        </p:nvPicPr>
        <p:blipFill>
          <a:blip r:embed="rId3"/>
          <a:stretch>
            <a:fillRect/>
          </a:stretch>
        </p:blipFill>
        <p:spPr>
          <a:xfrm>
            <a:off x="6490330" y="1601799"/>
            <a:ext cx="5294775" cy="3581400"/>
          </a:xfrm>
          <a:prstGeom prst="rect">
            <a:avLst/>
          </a:prstGeom>
          <a:effectLst>
            <a:glow rad="101600">
              <a:schemeClr val="accent6">
                <a:satMod val="175000"/>
                <a:alpha val="40000"/>
              </a:schemeClr>
            </a:glow>
          </a:effectLst>
        </p:spPr>
      </p:pic>
      <p:sp>
        <p:nvSpPr>
          <p:cNvPr id="6" name="Date Placeholder 1">
            <a:extLst>
              <a:ext uri="{FF2B5EF4-FFF2-40B4-BE49-F238E27FC236}">
                <a16:creationId xmlns:a16="http://schemas.microsoft.com/office/drawing/2014/main" id="{5F69B2E8-47A6-4EB2-9BA9-87F976B8C407}"/>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4123123377"/>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6628" name="Date Placeholder 6"/>
          <p:cNvSpPr txBox="1">
            <a:spLocks noGrp="1"/>
          </p:cNvSpPr>
          <p:nvPr/>
        </p:nvSpPr>
        <p:spPr bwMode="auto">
          <a:xfrm>
            <a:off x="1981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2" name="TextBox 1"/>
          <p:cNvSpPr txBox="1"/>
          <p:nvPr/>
        </p:nvSpPr>
        <p:spPr>
          <a:xfrm>
            <a:off x="11850255" y="6611779"/>
            <a:ext cx="341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Title 1">
            <a:extLst>
              <a:ext uri="{FF2B5EF4-FFF2-40B4-BE49-F238E27FC236}">
                <a16:creationId xmlns:a16="http://schemas.microsoft.com/office/drawing/2014/main" id="{DC2A787F-F887-40EF-AABA-7267AFA24678}"/>
              </a:ext>
            </a:extLst>
          </p:cNvPr>
          <p:cNvSpPr txBox="1">
            <a:spLocks/>
          </p:cNvSpPr>
          <p:nvPr/>
        </p:nvSpPr>
        <p:spPr>
          <a:xfrm>
            <a:off x="1219200" y="304153"/>
            <a:ext cx="11553497" cy="838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sng"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How It Works - Trustees’ Committees</a:t>
            </a:r>
          </a:p>
        </p:txBody>
      </p:sp>
      <p:sp>
        <p:nvSpPr>
          <p:cNvPr id="18" name="Content Placeholder 2">
            <a:extLst>
              <a:ext uri="{FF2B5EF4-FFF2-40B4-BE49-F238E27FC236}">
                <a16:creationId xmlns:a16="http://schemas.microsoft.com/office/drawing/2014/main" id="{3D748881-D863-4DC7-913F-26093F7A8396}"/>
              </a:ext>
            </a:extLst>
          </p:cNvPr>
          <p:cNvSpPr txBox="1">
            <a:spLocks/>
          </p:cNvSpPr>
          <p:nvPr/>
        </p:nvSpPr>
        <p:spPr>
          <a:xfrm>
            <a:off x="1028700" y="1042120"/>
            <a:ext cx="10134600" cy="4770635"/>
          </a:xfrm>
          <a:prstGeom prst="rect">
            <a:avLst/>
          </a:prstGeom>
        </p:spPr>
        <p:txBody>
          <a:bodyPr numCol="2"/>
          <a:lstStyle>
            <a:lvl1pPr marL="342900" indent="-342900" algn="l" defTabSz="914400" rtl="0" eaLnBrk="1" latinLnBrk="0" hangingPunct="1">
              <a:spcBef>
                <a:spcPct val="20000"/>
              </a:spcBef>
              <a:buFont typeface="Arial" panose="020B0604020202020204" pitchFamily="34" charset="0"/>
              <a:buChar char="•"/>
              <a:defRPr sz="3200" kern="1200">
                <a:solidFill>
                  <a:srgbClr val="5F5F5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F5F5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F5F5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F5F5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F5F5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Archives</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Audit</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Compensation</a:t>
            </a:r>
          </a:p>
          <a:p>
            <a:pPr marL="59436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6600"/>
                </a:solidFill>
                <a:effectLst/>
                <a:uLnTx/>
                <a:uFillTx/>
                <a:latin typeface="Arial" panose="020B0604020202020204"/>
                <a:ea typeface="+mn-ea"/>
                <a:cs typeface="+mn-cs"/>
              </a:rPr>
              <a:t>Conference</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Corrections</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CPC / Treatment / Access &amp; Remote</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Finance &amp; Budget</a:t>
            </a:r>
          </a:p>
          <a:p>
            <a:pPr marL="59436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828282"/>
              </a:solidFill>
              <a:effectLst/>
              <a:uLnTx/>
              <a:uFillTx/>
              <a:latin typeface="Arial" panose="020B0604020202020204"/>
              <a:ea typeface="+mn-ea"/>
              <a:cs typeface="+mn-cs"/>
            </a:endParaRPr>
          </a:p>
          <a:p>
            <a:pPr marL="59436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srgbClr val="006600"/>
                </a:solidFill>
                <a:effectLst/>
                <a:uLnTx/>
                <a:uFillTx/>
                <a:latin typeface="Arial" panose="020B0604020202020204"/>
                <a:ea typeface="+mn-ea"/>
                <a:cs typeface="+mn-cs"/>
              </a:rPr>
              <a:t>General Sharing Session</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International</a:t>
            </a:r>
          </a:p>
          <a:p>
            <a:pPr marL="59436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International Convention and Regional Forums</a:t>
            </a:r>
          </a:p>
          <a:p>
            <a:pPr marL="59436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6600"/>
                </a:solidFill>
                <a:effectLst/>
                <a:uLnTx/>
                <a:uFillTx/>
                <a:latin typeface="Arial" panose="020B0604020202020204"/>
                <a:ea typeface="+mn-ea"/>
                <a:cs typeface="+mn-cs"/>
              </a:rPr>
              <a:t>Literature</a:t>
            </a:r>
          </a:p>
          <a:p>
            <a:pPr marL="59436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6600"/>
                </a:solidFill>
                <a:effectLst/>
                <a:uLnTx/>
                <a:uFillTx/>
                <a:latin typeface="Arial" panose="020B0604020202020204"/>
                <a:ea typeface="+mn-ea"/>
                <a:cs typeface="+mn-cs"/>
              </a:rPr>
              <a:t>Nominating</a:t>
            </a:r>
          </a:p>
          <a:p>
            <a:pPr marL="59436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6600"/>
                </a:solidFill>
                <a:effectLst/>
                <a:uLnTx/>
                <a:uFillTx/>
                <a:latin typeface="Arial" panose="020B0604020202020204"/>
                <a:ea typeface="+mn-ea"/>
                <a:cs typeface="+mn-cs"/>
              </a:rPr>
              <a:t>Public Information</a:t>
            </a:r>
          </a:p>
        </p:txBody>
      </p:sp>
      <p:sp>
        <p:nvSpPr>
          <p:cNvPr id="8" name="Date Placeholder 1">
            <a:extLst>
              <a:ext uri="{FF2B5EF4-FFF2-40B4-BE49-F238E27FC236}">
                <a16:creationId xmlns:a16="http://schemas.microsoft.com/office/drawing/2014/main" id="{FB7E8BAA-98DA-41D5-9AB5-96CA24B998EC}"/>
              </a:ext>
            </a:extLst>
          </p:cNvPr>
          <p:cNvSpPr txBox="1">
            <a:spLocks/>
          </p:cNvSpPr>
          <p:nvPr/>
        </p:nvSpPr>
        <p:spPr>
          <a:xfrm>
            <a:off x="2496127" y="5794526"/>
            <a:ext cx="5486400" cy="86292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94360" lvl="0" indent="-457200" algn="ctr">
              <a:spcBef>
                <a:spcPct val="20000"/>
              </a:spcBef>
              <a:buFont typeface="Wingdings" panose="05000000000000000000" pitchFamily="2" charset="2"/>
              <a:buChar char="ü"/>
              <a:defRPr/>
            </a:pPr>
            <a:r>
              <a:rPr lang="en-US" sz="3200" b="1" dirty="0">
                <a:solidFill>
                  <a:srgbClr val="002060"/>
                </a:solidFill>
              </a:rPr>
              <a:t>“a</a:t>
            </a:r>
            <a:r>
              <a:rPr lang="en-US" sz="3200" b="1" dirty="0">
                <a:solidFill>
                  <a:srgbClr val="002060"/>
                </a:solidFill>
                <a:latin typeface="Arial" panose="020B0604020202020204"/>
              </a:rPr>
              <a:t>d hoc” Finance Advisory Team</a:t>
            </a:r>
          </a:p>
        </p:txBody>
      </p:sp>
      <p:sp>
        <p:nvSpPr>
          <p:cNvPr id="9" name="Date Placeholder 1">
            <a:extLst>
              <a:ext uri="{FF2B5EF4-FFF2-40B4-BE49-F238E27FC236}">
                <a16:creationId xmlns:a16="http://schemas.microsoft.com/office/drawing/2014/main" id="{8B8A4ABD-068F-4620-93DF-4182726BC9E3}"/>
              </a:ext>
            </a:extLst>
          </p:cNvPr>
          <p:cNvSpPr>
            <a:spLocks noGrp="1"/>
          </p:cNvSpPr>
          <p:nvPr>
            <p:ph type="dt" sz="half" idx="10"/>
          </p:nvPr>
        </p:nvSpPr>
        <p:spPr>
          <a:xfrm>
            <a:off x="8965" y="636288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191669170"/>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5" name="Content Placeholder 14" descr="A group of people sitting on a bed&#10;&#10;Description automatically generated">
            <a:extLst>
              <a:ext uri="{FF2B5EF4-FFF2-40B4-BE49-F238E27FC236}">
                <a16:creationId xmlns:a16="http://schemas.microsoft.com/office/drawing/2014/main" id="{FAF4F022-BCC5-4505-9D67-13BCB736FE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7519" y="1213558"/>
            <a:ext cx="7118681" cy="5314961"/>
          </a:xfrm>
          <a:effectLst>
            <a:glow rad="101600">
              <a:schemeClr val="accent5">
                <a:satMod val="175000"/>
                <a:alpha val="40000"/>
              </a:schemeClr>
            </a:glow>
          </a:effectLst>
        </p:spPr>
      </p:pic>
      <p:sp>
        <p:nvSpPr>
          <p:cNvPr id="2" name="Title 1"/>
          <p:cNvSpPr>
            <a:spLocks noGrp="1"/>
          </p:cNvSpPr>
          <p:nvPr>
            <p:ph type="title"/>
          </p:nvPr>
        </p:nvSpPr>
        <p:spPr>
          <a:xfrm>
            <a:off x="0" y="176691"/>
            <a:ext cx="12192000" cy="1066801"/>
          </a:xfrm>
        </p:spPr>
        <p:txBody>
          <a:bodyPr>
            <a:normAutofit/>
          </a:bodyPr>
          <a:lstStyle/>
          <a:p>
            <a:pPr algn="ctr"/>
            <a:r>
              <a:rPr lang="en-US" altLang="en-US" sz="5400" b="1" u="sng" dirty="0">
                <a:solidFill>
                  <a:srgbClr val="002060"/>
                </a:solidFill>
                <a:latin typeface="Arial Rounded MT Bold" panose="020F0704030504030204" pitchFamily="34" charset="0"/>
              </a:rPr>
              <a:t>Remember the Connection …</a:t>
            </a:r>
            <a:endParaRPr lang="en-US" sz="5400" u="sng" dirty="0">
              <a:solidFill>
                <a:srgbClr val="002060"/>
              </a:solidFill>
              <a:latin typeface="Arial Rounded MT Bold" panose="020F0704030504030204" pitchFamily="34" charset="0"/>
            </a:endParaRPr>
          </a:p>
        </p:txBody>
      </p:sp>
      <p:pic>
        <p:nvPicPr>
          <p:cNvPr id="6" name="Content Placeholder 11">
            <a:extLst>
              <a:ext uri="{FF2B5EF4-FFF2-40B4-BE49-F238E27FC236}">
                <a16:creationId xmlns:a16="http://schemas.microsoft.com/office/drawing/2014/main" id="{005F0139-E50B-4397-8294-0C3ECB01916C}"/>
              </a:ext>
            </a:extLst>
          </p:cNvPr>
          <p:cNvPicPr>
            <a:picLocks/>
          </p:cNvPicPr>
          <p:nvPr/>
        </p:nvPicPr>
        <p:blipFill rotWithShape="1">
          <a:blip r:embed="rId4">
            <a:extLst>
              <a:ext uri="{28A0092B-C50C-407E-A947-70E740481C1C}">
                <a14:useLocalDpi xmlns:a14="http://schemas.microsoft.com/office/drawing/2010/main" val="0"/>
              </a:ext>
            </a:extLst>
          </a:blip>
          <a:srcRect l="977"/>
          <a:stretch/>
        </p:blipFill>
        <p:spPr bwMode="auto">
          <a:xfrm>
            <a:off x="838200" y="1185864"/>
            <a:ext cx="6134100" cy="5342656"/>
          </a:xfrm>
          <a:custGeom>
            <a:avLst/>
            <a:gdLst/>
            <a:ahLst/>
            <a:cxnLst/>
            <a:rect l="l" t="t" r="r" b="b"/>
            <a:pathLst>
              <a:path w="5931454" h="5166360">
                <a:moveTo>
                  <a:pt x="0" y="0"/>
                </a:moveTo>
                <a:lnTo>
                  <a:pt x="5931454" y="0"/>
                </a:lnTo>
                <a:lnTo>
                  <a:pt x="3537575" y="5166360"/>
                </a:lnTo>
                <a:lnTo>
                  <a:pt x="0" y="5166360"/>
                </a:lnTo>
                <a:close/>
              </a:path>
            </a:pathLst>
          </a:custGeom>
          <a:noFill/>
          <a:effectLst>
            <a:glow rad="101600">
              <a:schemeClr val="accent5">
                <a:satMod val="175000"/>
                <a:alpha val="40000"/>
              </a:schemeClr>
            </a:glow>
          </a:effectLst>
        </p:spPr>
      </p:pic>
      <p:sp>
        <p:nvSpPr>
          <p:cNvPr id="7" name="Date Placeholder 1">
            <a:extLst>
              <a:ext uri="{FF2B5EF4-FFF2-40B4-BE49-F238E27FC236}">
                <a16:creationId xmlns:a16="http://schemas.microsoft.com/office/drawing/2014/main" id="{D4C8FD32-EB45-4940-AB1A-46694B0FB2CD}"/>
              </a:ext>
            </a:extLst>
          </p:cNvPr>
          <p:cNvSpPr>
            <a:spLocks noGrp="1"/>
          </p:cNvSpPr>
          <p:nvPr>
            <p:ph type="dt" sz="half" idx="10"/>
          </p:nvPr>
        </p:nvSpPr>
        <p:spPr>
          <a:xfrm>
            <a:off x="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69166241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 y="114141"/>
            <a:ext cx="11536680" cy="1066801"/>
          </a:xfrm>
        </p:spPr>
        <p:txBody>
          <a:bodyPr>
            <a:normAutofit/>
          </a:bodyPr>
          <a:lstStyle/>
          <a:p>
            <a:pPr algn="ctr"/>
            <a:r>
              <a:rPr lang="en-US" altLang="en-US" sz="5400" b="1" u="sng" dirty="0">
                <a:solidFill>
                  <a:srgbClr val="002060"/>
                </a:solidFill>
                <a:latin typeface="Arial Rounded MT Bold" panose="020F0704030504030204" pitchFamily="34" charset="0"/>
              </a:rPr>
              <a:t>This is What it’s Like For Me</a:t>
            </a:r>
            <a:endParaRPr lang="en-US" sz="5400" u="sng" dirty="0">
              <a:solidFill>
                <a:srgbClr val="002060"/>
              </a:solidFill>
              <a:latin typeface="Arial Rounded MT Bold" panose="020F0704030504030204" pitchFamily="34" charset="0"/>
            </a:endParaRPr>
          </a:p>
        </p:txBody>
      </p:sp>
      <p:sp>
        <p:nvSpPr>
          <p:cNvPr id="7" name="Date Placeholder 1">
            <a:extLst>
              <a:ext uri="{FF2B5EF4-FFF2-40B4-BE49-F238E27FC236}">
                <a16:creationId xmlns:a16="http://schemas.microsoft.com/office/drawing/2014/main" id="{A96EC455-D747-4EB1-ABDB-B02D3255DC23}"/>
              </a:ext>
            </a:extLst>
          </p:cNvPr>
          <p:cNvSpPr>
            <a:spLocks noGrp="1"/>
          </p:cNvSpPr>
          <p:nvPr>
            <p:ph type="dt" sz="half" idx="10"/>
          </p:nvPr>
        </p:nvSpPr>
        <p:spPr>
          <a:xfrm>
            <a:off x="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pic>
        <p:nvPicPr>
          <p:cNvPr id="4" name="Picture 3">
            <a:extLst>
              <a:ext uri="{FF2B5EF4-FFF2-40B4-BE49-F238E27FC236}">
                <a16:creationId xmlns:a16="http://schemas.microsoft.com/office/drawing/2014/main" id="{EBD5AC0E-2E74-4F50-9E35-B34D6CDE0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1164317"/>
            <a:ext cx="4989156" cy="4932510"/>
          </a:xfrm>
          <a:prstGeom prst="rect">
            <a:avLst/>
          </a:prstGeom>
          <a:effectLst>
            <a:glow rad="63500">
              <a:schemeClr val="accent1">
                <a:satMod val="175000"/>
                <a:alpha val="40000"/>
              </a:schemeClr>
            </a:glow>
          </a:effectLst>
        </p:spPr>
      </p:pic>
      <p:sp>
        <p:nvSpPr>
          <p:cNvPr id="5" name="Arrow: Left 4">
            <a:extLst>
              <a:ext uri="{FF2B5EF4-FFF2-40B4-BE49-F238E27FC236}">
                <a16:creationId xmlns:a16="http://schemas.microsoft.com/office/drawing/2014/main" id="{378C3B42-B168-4428-BB5D-BAED85F7380B}"/>
              </a:ext>
            </a:extLst>
          </p:cNvPr>
          <p:cNvSpPr/>
          <p:nvPr/>
        </p:nvSpPr>
        <p:spPr>
          <a:xfrm rot="1811633">
            <a:off x="10837631" y="5126023"/>
            <a:ext cx="762000" cy="27408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map&#10;&#10;Description automatically generated">
            <a:extLst>
              <a:ext uri="{FF2B5EF4-FFF2-40B4-BE49-F238E27FC236}">
                <a16:creationId xmlns:a16="http://schemas.microsoft.com/office/drawing/2014/main" id="{A4C9B90D-732D-4AEA-99E5-D344F4157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33" y="1404595"/>
            <a:ext cx="5963043" cy="4692232"/>
          </a:xfrm>
          <a:prstGeom prst="rect">
            <a:avLst/>
          </a:prstGeom>
          <a:effectLst>
            <a:softEdge rad="317500"/>
          </a:effectLst>
        </p:spPr>
      </p:pic>
    </p:spTree>
    <p:extLst>
      <p:ext uri="{BB962C8B-B14F-4D97-AF65-F5344CB8AC3E}">
        <p14:creationId xmlns:p14="http://schemas.microsoft.com/office/powerpoint/2010/main" val="2460877652"/>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AC8B45-2C2C-4197-BBB7-181C9675B0D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0138"/>
          <a:stretch/>
        </p:blipFill>
        <p:spPr>
          <a:xfrm>
            <a:off x="4704781" y="1927479"/>
            <a:ext cx="5550207" cy="3981450"/>
          </a:xfrm>
          <a:prstGeom prst="rect">
            <a:avLst/>
          </a:prstGeom>
          <a:effectLst>
            <a:glow rad="139700">
              <a:schemeClr val="accent6">
                <a:satMod val="175000"/>
                <a:alpha val="40000"/>
              </a:schemeClr>
            </a:glow>
          </a:effectLst>
        </p:spPr>
      </p:pic>
      <p:sp>
        <p:nvSpPr>
          <p:cNvPr id="7" name="Title 1">
            <a:extLst>
              <a:ext uri="{FF2B5EF4-FFF2-40B4-BE49-F238E27FC236}">
                <a16:creationId xmlns:a16="http://schemas.microsoft.com/office/drawing/2014/main" id="{E526E9B9-D107-4CF4-B8D8-C3CB5D99F849}"/>
              </a:ext>
            </a:extLst>
          </p:cNvPr>
          <p:cNvSpPr txBox="1">
            <a:spLocks/>
          </p:cNvSpPr>
          <p:nvPr/>
        </p:nvSpPr>
        <p:spPr bwMode="auto">
          <a:xfrm>
            <a:off x="762000" y="761601"/>
            <a:ext cx="10667999"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u="sng" kern="0" dirty="0">
                <a:solidFill>
                  <a:srgbClr val="002060"/>
                </a:solidFill>
                <a:latin typeface="Arial Rounded MT Bold" panose="020F0704030504030204" pitchFamily="34" charset="0"/>
              </a:rPr>
              <a:t>Meeting Guide APP is Being Expanded to Include Online Meetings</a:t>
            </a:r>
          </a:p>
        </p:txBody>
      </p:sp>
      <p:pic>
        <p:nvPicPr>
          <p:cNvPr id="5" name="Picture 4">
            <a:extLst>
              <a:ext uri="{FF2B5EF4-FFF2-40B4-BE49-F238E27FC236}">
                <a16:creationId xmlns:a16="http://schemas.microsoft.com/office/drawing/2014/main" id="{B1F457D1-1BF2-4EC2-8F80-9028863773DA}"/>
              </a:ext>
            </a:extLst>
          </p:cNvPr>
          <p:cNvPicPr>
            <a:picLocks noChangeAspect="1"/>
          </p:cNvPicPr>
          <p:nvPr/>
        </p:nvPicPr>
        <p:blipFill>
          <a:blip r:embed="rId4"/>
          <a:stretch>
            <a:fillRect/>
          </a:stretch>
        </p:blipFill>
        <p:spPr>
          <a:xfrm>
            <a:off x="2270720" y="1927479"/>
            <a:ext cx="2447071" cy="3981450"/>
          </a:xfrm>
          <a:prstGeom prst="rect">
            <a:avLst/>
          </a:prstGeom>
          <a:effectLst>
            <a:glow rad="139700">
              <a:schemeClr val="accent6">
                <a:satMod val="175000"/>
                <a:alpha val="40000"/>
              </a:schemeClr>
            </a:glow>
          </a:effectLst>
        </p:spPr>
      </p:pic>
      <p:sp>
        <p:nvSpPr>
          <p:cNvPr id="8" name="Date Placeholder 1">
            <a:extLst>
              <a:ext uri="{FF2B5EF4-FFF2-40B4-BE49-F238E27FC236}">
                <a16:creationId xmlns:a16="http://schemas.microsoft.com/office/drawing/2014/main" id="{929DD49D-4541-41F8-812F-DA111F1F40BF}"/>
              </a:ext>
            </a:extLst>
          </p:cNvPr>
          <p:cNvSpPr>
            <a:spLocks noGrp="1"/>
          </p:cNvSpPr>
          <p:nvPr>
            <p:ph type="dt" sz="half" idx="10"/>
          </p:nvPr>
        </p:nvSpPr>
        <p:spPr>
          <a:xfrm>
            <a:off x="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pic>
        <p:nvPicPr>
          <p:cNvPr id="6" name="Picture 5" descr="A close up of a logo&#10;&#10;Description automatically generated">
            <a:extLst>
              <a:ext uri="{FF2B5EF4-FFF2-40B4-BE49-F238E27FC236}">
                <a16:creationId xmlns:a16="http://schemas.microsoft.com/office/drawing/2014/main" id="{028E1865-D487-4D42-A48E-FA0FE92718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88214" y="2589995"/>
            <a:ext cx="1528310" cy="2178751"/>
          </a:xfrm>
          <a:prstGeom prst="rect">
            <a:avLst/>
          </a:prstGeom>
          <a:effectLst>
            <a:glow rad="139700">
              <a:schemeClr val="accent4">
                <a:satMod val="175000"/>
                <a:alpha val="40000"/>
              </a:schemeClr>
            </a:glow>
          </a:effectLst>
        </p:spPr>
      </p:pic>
      <p:pic>
        <p:nvPicPr>
          <p:cNvPr id="9" name="Picture 8">
            <a:extLst>
              <a:ext uri="{FF2B5EF4-FFF2-40B4-BE49-F238E27FC236}">
                <a16:creationId xmlns:a16="http://schemas.microsoft.com/office/drawing/2014/main" id="{074F0878-92E7-4279-932A-84355D010F3B}"/>
              </a:ext>
            </a:extLst>
          </p:cNvPr>
          <p:cNvPicPr>
            <a:picLocks noChangeAspect="1"/>
          </p:cNvPicPr>
          <p:nvPr/>
        </p:nvPicPr>
        <p:blipFill>
          <a:blip r:embed="rId6"/>
          <a:stretch>
            <a:fillRect/>
          </a:stretch>
        </p:blipFill>
        <p:spPr>
          <a:xfrm>
            <a:off x="175476" y="2589996"/>
            <a:ext cx="1862018" cy="2178751"/>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3234842615"/>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370451" y="1123277"/>
            <a:ext cx="11647321" cy="5639483"/>
          </a:xfrm>
          <a:solidFill>
            <a:schemeClr val="accent1">
              <a:lumMod val="20000"/>
              <a:lumOff val="80000"/>
            </a:schemeClr>
          </a:solidFill>
        </p:spPr>
        <p:txBody>
          <a:bodyPr/>
          <a:lstStyle/>
          <a:p>
            <a:pPr eaLnBrk="1" hangingPunct="1"/>
            <a:r>
              <a:rPr lang="en-US" altLang="en-US" sz="4000" b="1" u="sng" dirty="0">
                <a:solidFill>
                  <a:srgbClr val="002060"/>
                </a:solidFill>
                <a:latin typeface="Arial Rounded MT Bold" panose="020F0704030504030204" pitchFamily="34" charset="0"/>
              </a:rPr>
              <a:t>Publishing</a:t>
            </a:r>
            <a:r>
              <a:rPr lang="en-US" altLang="en-US" sz="4000" b="1" dirty="0">
                <a:solidFill>
                  <a:srgbClr val="002060"/>
                </a:solidFill>
                <a:latin typeface="Arial Rounded MT Bold" panose="020F0704030504030204" pitchFamily="34" charset="0"/>
              </a:rPr>
              <a:t>:</a:t>
            </a:r>
          </a:p>
          <a:p>
            <a:pPr eaLnBrk="1" hangingPunct="1"/>
            <a:endParaRPr lang="en-US" altLang="en-US" dirty="0">
              <a:solidFill>
                <a:srgbClr val="002060"/>
              </a:solidFill>
            </a:endParaRPr>
          </a:p>
          <a:p>
            <a:pPr eaLnBrk="1" hangingPunct="1"/>
            <a:endParaRPr lang="en-US" altLang="en-US" dirty="0">
              <a:solidFill>
                <a:srgbClr val="002060"/>
              </a:solidFill>
            </a:endParaRPr>
          </a:p>
          <a:p>
            <a:pPr eaLnBrk="1" hangingPunct="1">
              <a:buFont typeface="Wingdings" panose="05000000000000000000" pitchFamily="2" charset="2"/>
              <a:buNone/>
            </a:pPr>
            <a:endParaRPr lang="en-US" altLang="en-US" dirty="0">
              <a:solidFill>
                <a:srgbClr val="002060"/>
              </a:solidFill>
            </a:endParaRPr>
          </a:p>
          <a:p>
            <a:pPr eaLnBrk="1" hangingPunct="1"/>
            <a:r>
              <a:rPr lang="en-US" altLang="en-US" sz="4000" b="1" u="sng" dirty="0">
                <a:solidFill>
                  <a:srgbClr val="002060"/>
                </a:solidFill>
                <a:latin typeface="Arial Rounded MT Bold" panose="020F0704030504030204" pitchFamily="34" charset="0"/>
              </a:rPr>
              <a:t>Services</a:t>
            </a:r>
            <a:r>
              <a:rPr lang="en-US" altLang="en-US" sz="4000" b="1" dirty="0">
                <a:solidFill>
                  <a:srgbClr val="002060"/>
                </a:solidFill>
                <a:latin typeface="Arial Rounded MT Bold" panose="020F0704030504030204" pitchFamily="34" charset="0"/>
              </a:rPr>
              <a:t>:</a:t>
            </a:r>
          </a:p>
          <a:p>
            <a:pPr eaLnBrk="1" hangingPunct="1">
              <a:buFont typeface="Wingdings" panose="05000000000000000000" pitchFamily="2" charset="2"/>
              <a:buNone/>
            </a:pPr>
            <a:endParaRPr lang="en-US" altLang="en-US" sz="3600" b="1" dirty="0">
              <a:latin typeface="Arial Rounded MT Bold" panose="020F0704030504030204" pitchFamily="34" charset="0"/>
            </a:endParaRPr>
          </a:p>
        </p:txBody>
      </p:sp>
      <p:sp>
        <p:nvSpPr>
          <p:cNvPr id="26627" name="Rectangle 2"/>
          <p:cNvSpPr>
            <a:spLocks noGrp="1" noChangeArrowheads="1"/>
          </p:cNvSpPr>
          <p:nvPr>
            <p:ph type="title" idx="4294967295"/>
          </p:nvPr>
        </p:nvSpPr>
        <p:spPr>
          <a:xfrm>
            <a:off x="304800" y="95240"/>
            <a:ext cx="11277600" cy="822959"/>
          </a:xfrm>
          <a:solidFill>
            <a:schemeClr val="accent1">
              <a:lumMod val="20000"/>
              <a:lumOff val="80000"/>
            </a:schemeClr>
          </a:solidFill>
        </p:spPr>
        <p:txBody>
          <a:bodyPr anchor="b">
            <a:normAutofit fontScale="90000"/>
          </a:bodyPr>
          <a:lstStyle/>
          <a:p>
            <a:pPr algn="ctr" eaLnBrk="1" hangingPunct="1"/>
            <a:r>
              <a:rPr lang="en-US" altLang="en-US" sz="5400" b="1" u="sng" dirty="0">
                <a:solidFill>
                  <a:srgbClr val="002060"/>
                </a:solidFill>
                <a:latin typeface="Arial Rounded MT Bold" panose="020F0704030504030204" pitchFamily="34" charset="0"/>
              </a:rPr>
              <a:t>GSO’s Two Basic Functions</a:t>
            </a:r>
          </a:p>
        </p:txBody>
      </p:sp>
      <p:sp>
        <p:nvSpPr>
          <p:cNvPr id="26628" name="Date Placeholder 6"/>
          <p:cNvSpPr txBox="1">
            <a:spLocks noGrp="1"/>
          </p:cNvSpPr>
          <p:nvPr/>
        </p:nvSpPr>
        <p:spPr bwMode="auto">
          <a:xfrm>
            <a:off x="1981200" y="6248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000" dirty="0">
              <a:latin typeface="Verdana" panose="020B0604030504040204" pitchFamily="34" charset="0"/>
            </a:endParaRPr>
          </a:p>
        </p:txBody>
      </p:sp>
      <p:pic>
        <p:nvPicPr>
          <p:cNvPr id="266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51" y="1195200"/>
            <a:ext cx="1742304" cy="2379213"/>
          </a:xfrm>
          <a:prstGeom prst="rect">
            <a:avLst/>
          </a:prstGeom>
          <a:noFill/>
          <a:ln w="12700">
            <a:solidFill>
              <a:srgbClr val="0000CC"/>
            </a:solidFill>
            <a:miter lim="800000"/>
            <a:headEnd/>
            <a:tailEnd/>
          </a:ln>
          <a:effectLst>
            <a:glow rad="101600">
              <a:schemeClr val="accent4">
                <a:satMod val="175000"/>
                <a:alpha val="40000"/>
              </a:schemeClr>
            </a:glow>
          </a:effectLst>
          <a:extLst>
            <a:ext uri="{909E8E84-426E-40dd-AFC4-6F175D3DCCD1}">
              <a14:hiddenFill xmlns:a14="http://schemas.microsoft.com/office/drawing/2010/main" xmlns="">
                <a:solidFill>
                  <a:srgbClr val="FFFFFF"/>
                </a:solidFill>
              </a14:hiddenFill>
            </a:ext>
          </a:extLst>
        </p:spPr>
      </p:pic>
      <p:pic>
        <p:nvPicPr>
          <p:cNvPr id="26631" name="Picture 9"/>
          <p:cNvPicPr>
            <a:picLocks noRot="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4348" y="3993020"/>
            <a:ext cx="1957867" cy="2241997"/>
          </a:xfrm>
          <a:prstGeom prst="rect">
            <a:avLst/>
          </a:prstGeom>
          <a:noFill/>
          <a:ln w="38100" cmpd="dbl">
            <a:solidFill>
              <a:srgbClr val="000000"/>
            </a:solidFill>
            <a:miter lim="800000"/>
            <a:headEnd/>
            <a:tailEnd/>
          </a:ln>
          <a:effectLst>
            <a:glow rad="101600">
              <a:schemeClr val="accent4">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1850255" y="6611779"/>
            <a:ext cx="341745" cy="246221"/>
          </a:xfrm>
          <a:prstGeom prst="rect">
            <a:avLst/>
          </a:prstGeom>
          <a:noFill/>
        </p:spPr>
        <p:txBody>
          <a:bodyPr wrap="square" rtlCol="0">
            <a:spAutoFit/>
          </a:bodyPr>
          <a:lstStyle/>
          <a:p>
            <a:endParaRPr lang="en-US" sz="1000" b="1" dirty="0"/>
          </a:p>
        </p:txBody>
      </p:sp>
      <p:pic>
        <p:nvPicPr>
          <p:cNvPr id="4" name="Picture 3">
            <a:extLst>
              <a:ext uri="{FF2B5EF4-FFF2-40B4-BE49-F238E27FC236}">
                <a16:creationId xmlns:a16="http://schemas.microsoft.com/office/drawing/2014/main" id="{CF14AE6E-4BA0-48D2-8A70-372E2128F362}"/>
              </a:ext>
            </a:extLst>
          </p:cNvPr>
          <p:cNvPicPr>
            <a:picLocks noChangeAspect="1"/>
          </p:cNvPicPr>
          <p:nvPr/>
        </p:nvPicPr>
        <p:blipFill>
          <a:blip r:embed="rId5"/>
          <a:stretch>
            <a:fillRect/>
          </a:stretch>
        </p:blipFill>
        <p:spPr>
          <a:xfrm>
            <a:off x="5157983" y="3998275"/>
            <a:ext cx="3205225" cy="2241997"/>
          </a:xfrm>
          <a:prstGeom prst="rect">
            <a:avLst/>
          </a:prstGeom>
          <a:effectLst>
            <a:glow rad="101600">
              <a:schemeClr val="accent5">
                <a:satMod val="175000"/>
                <a:alpha val="40000"/>
              </a:schemeClr>
            </a:glow>
          </a:effectLst>
        </p:spPr>
      </p:pic>
      <p:sp>
        <p:nvSpPr>
          <p:cNvPr id="16" name="Text Box 12">
            <a:extLst>
              <a:ext uri="{FF2B5EF4-FFF2-40B4-BE49-F238E27FC236}">
                <a16:creationId xmlns:a16="http://schemas.microsoft.com/office/drawing/2014/main" id="{22EC013C-D9F1-43B8-9F69-7EEBF2253923}"/>
              </a:ext>
            </a:extLst>
          </p:cNvPr>
          <p:cNvSpPr txBox="1">
            <a:spLocks noChangeArrowheads="1"/>
          </p:cNvSpPr>
          <p:nvPr/>
        </p:nvSpPr>
        <p:spPr bwMode="auto">
          <a:xfrm>
            <a:off x="7073007" y="3939297"/>
            <a:ext cx="1651687" cy="307777"/>
          </a:xfrm>
          <a:prstGeom prst="rect">
            <a:avLst/>
          </a:prstGeom>
          <a:noFill/>
          <a:ln>
            <a:noFill/>
          </a:ln>
          <a:effectLst/>
        </p:spPr>
        <p:txBody>
          <a:bodyPr wrap="square">
            <a:spAutoFit/>
          </a:bodyPr>
          <a:lstStyle/>
          <a:p>
            <a:pPr eaLnBrk="1" hangingPunct="1">
              <a:defRPr/>
            </a:pPr>
            <a:r>
              <a:rPr lang="en-US" altLang="en-US" sz="1400" b="1" dirty="0">
                <a:effectLst>
                  <a:outerShdw blurRad="38100" dist="38100" dir="2700000" algn="tl">
                    <a:srgbClr val="C0C0C0"/>
                  </a:outerShdw>
                </a:effectLst>
                <a:highlight>
                  <a:srgbClr val="BBE0E3"/>
                </a:highlight>
                <a:latin typeface="Arial Narrow" pitchFamily="34" charset="0"/>
                <a:cs typeface="Arial" charset="0"/>
              </a:rPr>
              <a:t>Group Records</a:t>
            </a:r>
          </a:p>
        </p:txBody>
      </p:sp>
      <p:pic>
        <p:nvPicPr>
          <p:cNvPr id="1030" name="Picture 6" descr="F-10 - A.A. Literature Catalog">
            <a:extLst>
              <a:ext uri="{FF2B5EF4-FFF2-40B4-BE49-F238E27FC236}">
                <a16:creationId xmlns:a16="http://schemas.microsoft.com/office/drawing/2014/main" id="{D128AB53-564B-43D8-BD9E-8B3B43330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690" y="1195201"/>
            <a:ext cx="1711872" cy="2379212"/>
          </a:xfrm>
          <a:prstGeom prst="rect">
            <a:avLst/>
          </a:prstGeom>
          <a:effectLst>
            <a:glow rad="101600">
              <a:schemeClr val="accent5">
                <a:satMod val="175000"/>
                <a:alpha val="40000"/>
              </a:schemeClr>
            </a:glow>
          </a:effectLst>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14A73958-26BC-43D9-84CC-732439366F77}"/>
              </a:ext>
            </a:extLst>
          </p:cNvPr>
          <p:cNvPicPr>
            <a:picLocks noChangeAspect="1"/>
          </p:cNvPicPr>
          <p:nvPr/>
        </p:nvPicPr>
        <p:blipFill rotWithShape="1">
          <a:blip r:embed="rId7"/>
          <a:srcRect l="33810" t="15197" r="33085" b="5955"/>
          <a:stretch/>
        </p:blipFill>
        <p:spPr>
          <a:xfrm>
            <a:off x="8662087" y="1071206"/>
            <a:ext cx="1844735" cy="2584576"/>
          </a:xfrm>
          <a:prstGeom prst="rect">
            <a:avLst/>
          </a:prstGeom>
          <a:effectLst>
            <a:glow rad="101600">
              <a:schemeClr val="accent5">
                <a:satMod val="175000"/>
                <a:alpha val="40000"/>
              </a:schemeClr>
            </a:glow>
          </a:effectLst>
        </p:spPr>
      </p:pic>
      <p:sp>
        <p:nvSpPr>
          <p:cNvPr id="15" name="Date Placeholder 1">
            <a:extLst>
              <a:ext uri="{FF2B5EF4-FFF2-40B4-BE49-F238E27FC236}">
                <a16:creationId xmlns:a16="http://schemas.microsoft.com/office/drawing/2014/main" id="{86D83CC4-03FF-4ED1-930B-7FEE5147B2A9}"/>
              </a:ext>
            </a:extLst>
          </p:cNvPr>
          <p:cNvSpPr>
            <a:spLocks noGrp="1"/>
          </p:cNvSpPr>
          <p:nvPr>
            <p:ph type="dt" sz="half" idx="10"/>
          </p:nvPr>
        </p:nvSpPr>
        <p:spPr>
          <a:xfrm>
            <a:off x="72366" y="64210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pic>
        <p:nvPicPr>
          <p:cNvPr id="17" name="Picture 16">
            <a:extLst>
              <a:ext uri="{FF2B5EF4-FFF2-40B4-BE49-F238E27FC236}">
                <a16:creationId xmlns:a16="http://schemas.microsoft.com/office/drawing/2014/main" id="{8797C40A-9F3F-4865-BF61-F3402DB052F6}"/>
              </a:ext>
            </a:extLst>
          </p:cNvPr>
          <p:cNvPicPr/>
          <p:nvPr/>
        </p:nvPicPr>
        <p:blipFill rotWithShape="1">
          <a:blip r:embed="rId8"/>
          <a:srcRect l="23237" t="10262" r="25802" b="15051"/>
          <a:stretch/>
        </p:blipFill>
        <p:spPr bwMode="auto">
          <a:xfrm>
            <a:off x="1925878" y="3993020"/>
            <a:ext cx="2916507" cy="2332788"/>
          </a:xfrm>
          <a:prstGeom prst="rect">
            <a:avLst/>
          </a:prstGeom>
          <a:ln>
            <a:noFill/>
          </a:ln>
          <a:effectLst>
            <a:glow rad="101600">
              <a:schemeClr val="accent4">
                <a:satMod val="175000"/>
                <a:alpha val="40000"/>
              </a:schemeClr>
            </a:glow>
          </a:effectLst>
          <a:extLst>
            <a:ext uri="{53640926-AAD7-44d8-BBD7-CCE9431645EC}">
              <a14:shadowObscured xmlns:a14="http://schemas.microsoft.com/office/drawing/2010/main" xmlns=""/>
            </a:ext>
          </a:extLst>
        </p:spPr>
      </p:pic>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7" name="Date Placeholder 1">
            <a:extLst>
              <a:ext uri="{FF2B5EF4-FFF2-40B4-BE49-F238E27FC236}">
                <a16:creationId xmlns:a16="http://schemas.microsoft.com/office/drawing/2014/main" id="{C64F5259-58B7-4C7E-BB54-6BE5F5BFDC2A}"/>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pic>
        <p:nvPicPr>
          <p:cNvPr id="3" name="Picture 2" descr="A picture containing diagram&#10;&#10;Description automatically generated">
            <a:extLst>
              <a:ext uri="{FF2B5EF4-FFF2-40B4-BE49-F238E27FC236}">
                <a16:creationId xmlns:a16="http://schemas.microsoft.com/office/drawing/2014/main" id="{B14F6D5A-081F-418A-9C23-68B0C676A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6" y="462957"/>
            <a:ext cx="1981910" cy="1837771"/>
          </a:xfrm>
          <a:prstGeom prst="rect">
            <a:avLst/>
          </a:prstGeom>
          <a:effectLst>
            <a:glow rad="101600">
              <a:schemeClr val="accent3">
                <a:satMod val="175000"/>
                <a:alpha val="40000"/>
              </a:schemeClr>
            </a:glow>
            <a:softEdge rad="63500"/>
          </a:effectLst>
        </p:spPr>
      </p:pic>
      <p:sp>
        <p:nvSpPr>
          <p:cNvPr id="7" name="Content Placeholder 4">
            <a:extLst>
              <a:ext uri="{FF2B5EF4-FFF2-40B4-BE49-F238E27FC236}">
                <a16:creationId xmlns:a16="http://schemas.microsoft.com/office/drawing/2014/main" id="{14D5EEB7-DBD6-4818-A2F5-B366A31CBFF5}"/>
              </a:ext>
            </a:extLst>
          </p:cNvPr>
          <p:cNvSpPr txBox="1">
            <a:spLocks/>
          </p:cNvSpPr>
          <p:nvPr/>
        </p:nvSpPr>
        <p:spPr>
          <a:xfrm>
            <a:off x="-111417" y="2415838"/>
            <a:ext cx="3667664" cy="14573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ctr"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2020 Two US-Canada    Forums</a:t>
            </a:r>
          </a:p>
        </p:txBody>
      </p:sp>
      <p:pic>
        <p:nvPicPr>
          <p:cNvPr id="5" name="Picture 4" descr="A picture containing person, indoor, people, group&#10;&#10;Description automatically generated">
            <a:extLst>
              <a:ext uri="{FF2B5EF4-FFF2-40B4-BE49-F238E27FC236}">
                <a16:creationId xmlns:a16="http://schemas.microsoft.com/office/drawing/2014/main" id="{46CB2F77-45EC-440F-920C-7F845128DAFC}"/>
              </a:ext>
            </a:extLst>
          </p:cNvPr>
          <p:cNvPicPr>
            <a:picLocks noChangeAspect="1"/>
          </p:cNvPicPr>
          <p:nvPr/>
        </p:nvPicPr>
        <p:blipFill rotWithShape="1">
          <a:blip r:embed="rId4">
            <a:extLst>
              <a:ext uri="{28A0092B-C50C-407E-A947-70E740481C1C}">
                <a14:useLocalDpi xmlns:a14="http://schemas.microsoft.com/office/drawing/2010/main" val="0"/>
              </a:ext>
            </a:extLst>
          </a:blip>
          <a:srcRect l="-4861" r="16182"/>
          <a:stretch/>
        </p:blipFill>
        <p:spPr>
          <a:xfrm>
            <a:off x="8709807" y="457640"/>
            <a:ext cx="2905662" cy="1843088"/>
          </a:xfrm>
          <a:prstGeom prst="rect">
            <a:avLst/>
          </a:prstGeom>
          <a:effectLst>
            <a:glow rad="101600">
              <a:schemeClr val="accent2">
                <a:satMod val="175000"/>
                <a:alpha val="40000"/>
              </a:schemeClr>
            </a:glow>
          </a:effectLst>
        </p:spPr>
      </p:pic>
      <p:sp>
        <p:nvSpPr>
          <p:cNvPr id="9" name="Content Placeholder 4">
            <a:extLst>
              <a:ext uri="{FF2B5EF4-FFF2-40B4-BE49-F238E27FC236}">
                <a16:creationId xmlns:a16="http://schemas.microsoft.com/office/drawing/2014/main" id="{EA5902B9-7953-438D-9028-5C878696A2BB}"/>
              </a:ext>
            </a:extLst>
          </p:cNvPr>
          <p:cNvSpPr txBox="1">
            <a:spLocks/>
          </p:cNvSpPr>
          <p:nvPr/>
        </p:nvSpPr>
        <p:spPr>
          <a:xfrm>
            <a:off x="8514907" y="2349805"/>
            <a:ext cx="3326993" cy="158938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ctr"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a:t>
            </a:r>
            <a:r>
              <a:rPr kumimoji="0" lang="en-US" sz="39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2021 Four Regional  Forums (Possibly Eight)</a:t>
            </a:r>
          </a:p>
        </p:txBody>
      </p:sp>
      <p:sp>
        <p:nvSpPr>
          <p:cNvPr id="10" name="Content Placeholder 4">
            <a:extLst>
              <a:ext uri="{FF2B5EF4-FFF2-40B4-BE49-F238E27FC236}">
                <a16:creationId xmlns:a16="http://schemas.microsoft.com/office/drawing/2014/main" id="{7FA3C951-1615-403A-9FF7-63C39F6C4DC5}"/>
              </a:ext>
            </a:extLst>
          </p:cNvPr>
          <p:cNvSpPr txBox="1">
            <a:spLocks/>
          </p:cNvSpPr>
          <p:nvPr/>
        </p:nvSpPr>
        <p:spPr>
          <a:xfrm>
            <a:off x="-263675" y="4593890"/>
            <a:ext cx="3943801" cy="1457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ctr"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2020 4-Day Conference</a:t>
            </a:r>
          </a:p>
        </p:txBody>
      </p:sp>
      <p:sp>
        <p:nvSpPr>
          <p:cNvPr id="11" name="Content Placeholder 4">
            <a:extLst>
              <a:ext uri="{FF2B5EF4-FFF2-40B4-BE49-F238E27FC236}">
                <a16:creationId xmlns:a16="http://schemas.microsoft.com/office/drawing/2014/main" id="{DC8EC87A-8619-42C5-81B9-0AEC7700D5B2}"/>
              </a:ext>
            </a:extLst>
          </p:cNvPr>
          <p:cNvSpPr txBox="1">
            <a:spLocks/>
          </p:cNvSpPr>
          <p:nvPr/>
        </p:nvSpPr>
        <p:spPr>
          <a:xfrm>
            <a:off x="8365050" y="4527859"/>
            <a:ext cx="3595176" cy="158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30188" marR="0" lvl="0" indent="-230188" algn="ctr" defTabSz="9144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Rounded MT Bold" panose="020F0704030504030204" pitchFamily="34" charset="0"/>
                <a:ea typeface="+mj-ea"/>
                <a:cs typeface="+mj-cs"/>
              </a:rPr>
              <a:t>  2021 8-Day Conference</a:t>
            </a:r>
          </a:p>
        </p:txBody>
      </p:sp>
      <p:pic>
        <p:nvPicPr>
          <p:cNvPr id="12" name="Picture 11">
            <a:extLst>
              <a:ext uri="{FF2B5EF4-FFF2-40B4-BE49-F238E27FC236}">
                <a16:creationId xmlns:a16="http://schemas.microsoft.com/office/drawing/2014/main" id="{84E5049D-638E-4147-8C35-CD146B37B95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27868" y="3642819"/>
            <a:ext cx="4860830" cy="2260610"/>
          </a:xfrm>
          <a:prstGeom prst="rect">
            <a:avLst/>
          </a:prstGeom>
          <a:noFill/>
          <a:ln w="12700">
            <a:solidFill>
              <a:schemeClr val="tx1"/>
            </a:solidFill>
          </a:ln>
          <a:effectLst>
            <a:glow rad="101600">
              <a:schemeClr val="accent6">
                <a:satMod val="175000"/>
                <a:alpha val="40000"/>
              </a:schemeClr>
            </a:glow>
          </a:effectLst>
        </p:spPr>
      </p:pic>
      <p:pic>
        <p:nvPicPr>
          <p:cNvPr id="4" name="Picture 3" descr="A picture containing colorful&#10;&#10;Description automatically generated">
            <a:extLst>
              <a:ext uri="{FF2B5EF4-FFF2-40B4-BE49-F238E27FC236}">
                <a16:creationId xmlns:a16="http://schemas.microsoft.com/office/drawing/2014/main" id="{5BD6B76B-38FA-4CA8-8FB6-E46669B04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414475"/>
            <a:ext cx="5359156" cy="3014525"/>
          </a:xfrm>
          <a:prstGeom prst="rect">
            <a:avLst/>
          </a:prstGeom>
          <a:effectLst>
            <a:glow rad="101600">
              <a:schemeClr val="accent4">
                <a:satMod val="175000"/>
                <a:alpha val="40000"/>
              </a:schemeClr>
            </a:glow>
            <a:softEdge rad="31750"/>
          </a:effectLst>
        </p:spPr>
      </p:pic>
    </p:spTree>
    <p:extLst>
      <p:ext uri="{BB962C8B-B14F-4D97-AF65-F5344CB8AC3E}">
        <p14:creationId xmlns:p14="http://schemas.microsoft.com/office/powerpoint/2010/main" val="320508338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2DB68D-12FB-44B8-BD89-B9D8D4C2D5D4}"/>
              </a:ext>
            </a:extLst>
          </p:cNvPr>
          <p:cNvGrpSpPr/>
          <p:nvPr/>
        </p:nvGrpSpPr>
        <p:grpSpPr>
          <a:xfrm>
            <a:off x="6096000" y="1608533"/>
            <a:ext cx="4938678" cy="3771097"/>
            <a:chOff x="3732764" y="5537462"/>
            <a:chExt cx="618194" cy="426914"/>
          </a:xfrm>
          <a:solidFill>
            <a:srgbClr val="1F497D">
              <a:alpha val="10000"/>
            </a:srgbClr>
          </a:solidFill>
          <a:effectLst>
            <a:glow rad="101600">
              <a:schemeClr val="accent6">
                <a:satMod val="175000"/>
                <a:alpha val="40000"/>
              </a:schemeClr>
            </a:glow>
          </a:effectLst>
        </p:grpSpPr>
        <p:sp>
          <p:nvSpPr>
            <p:cNvPr id="7" name="AutoShape 1">
              <a:extLst>
                <a:ext uri="{FF2B5EF4-FFF2-40B4-BE49-F238E27FC236}">
                  <a16:creationId xmlns:a16="http://schemas.microsoft.com/office/drawing/2014/main" id="{96E1814C-DEBD-422B-8A62-4D2DF96AD581}"/>
                </a:ext>
              </a:extLst>
            </p:cNvPr>
            <p:cNvSpPr>
              <a:spLocks/>
            </p:cNvSpPr>
            <p:nvPr/>
          </p:nvSpPr>
          <p:spPr bwMode="auto">
            <a:xfrm>
              <a:off x="4244111" y="5769962"/>
              <a:ext cx="106847" cy="104473"/>
            </a:xfrm>
            <a:custGeom>
              <a:avLst/>
              <a:gdLst/>
              <a:ahLst/>
              <a:cxnLst/>
              <a:rect l="0" t="0" r="r" b="b"/>
              <a:pathLst>
                <a:path w="21240" h="21220">
                  <a:moveTo>
                    <a:pt x="20709" y="12941"/>
                  </a:moveTo>
                  <a:cubicBezTo>
                    <a:pt x="21392" y="13597"/>
                    <a:pt x="21421" y="14702"/>
                    <a:pt x="20771" y="15409"/>
                  </a:cubicBezTo>
                  <a:lnTo>
                    <a:pt x="15948" y="20661"/>
                  </a:lnTo>
                  <a:cubicBezTo>
                    <a:pt x="15299" y="21368"/>
                    <a:pt x="14218" y="21410"/>
                    <a:pt x="13535" y="20754"/>
                  </a:cubicBezTo>
                  <a:lnTo>
                    <a:pt x="531" y="8277"/>
                  </a:lnTo>
                  <a:cubicBezTo>
                    <a:pt x="-152" y="7623"/>
                    <a:pt x="-179" y="6518"/>
                    <a:pt x="469" y="5811"/>
                  </a:cubicBezTo>
                  <a:lnTo>
                    <a:pt x="5293" y="559"/>
                  </a:lnTo>
                  <a:cubicBezTo>
                    <a:pt x="5943" y="-148"/>
                    <a:pt x="7022" y="-190"/>
                    <a:pt x="7705" y="464"/>
                  </a:cubicBezTo>
                  <a:cubicBezTo>
                    <a:pt x="7705" y="464"/>
                    <a:pt x="20709" y="12941"/>
                    <a:pt x="20709" y="12941"/>
                  </a:cubicBezTo>
                  <a:close/>
                  <a:moveTo>
                    <a:pt x="20709" y="12941"/>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8" name="AutoShape 2">
              <a:extLst>
                <a:ext uri="{FF2B5EF4-FFF2-40B4-BE49-F238E27FC236}">
                  <a16:creationId xmlns:a16="http://schemas.microsoft.com/office/drawing/2014/main" id="{93D1DDE9-2247-4C0E-88A6-6BB4ED0942CA}"/>
                </a:ext>
              </a:extLst>
            </p:cNvPr>
            <p:cNvSpPr>
              <a:spLocks/>
            </p:cNvSpPr>
            <p:nvPr/>
          </p:nvSpPr>
          <p:spPr bwMode="auto">
            <a:xfrm>
              <a:off x="4002494" y="5537462"/>
              <a:ext cx="263936" cy="256908"/>
            </a:xfrm>
            <a:custGeom>
              <a:avLst/>
              <a:gdLst/>
              <a:ahLst/>
              <a:cxnLst/>
              <a:rect l="0" t="0" r="r" b="b"/>
              <a:pathLst>
                <a:path w="20532" h="20108">
                  <a:moveTo>
                    <a:pt x="15173" y="14933"/>
                  </a:moveTo>
                  <a:cubicBezTo>
                    <a:pt x="17967" y="11937"/>
                    <a:pt x="17820" y="7229"/>
                    <a:pt x="14842" y="4417"/>
                  </a:cubicBezTo>
                  <a:cubicBezTo>
                    <a:pt x="11865" y="1605"/>
                    <a:pt x="7185" y="1754"/>
                    <a:pt x="4390" y="4750"/>
                  </a:cubicBezTo>
                  <a:cubicBezTo>
                    <a:pt x="1596" y="7746"/>
                    <a:pt x="1743" y="12455"/>
                    <a:pt x="4722" y="15266"/>
                  </a:cubicBezTo>
                  <a:cubicBezTo>
                    <a:pt x="7699" y="18079"/>
                    <a:pt x="12378" y="17929"/>
                    <a:pt x="15173" y="14933"/>
                  </a:cubicBezTo>
                  <a:close/>
                  <a:moveTo>
                    <a:pt x="20532" y="18212"/>
                  </a:moveTo>
                  <a:lnTo>
                    <a:pt x="18763" y="20108"/>
                  </a:lnTo>
                  <a:lnTo>
                    <a:pt x="15967" y="17467"/>
                  </a:lnTo>
                  <a:cubicBezTo>
                    <a:pt x="12227" y="20546"/>
                    <a:pt x="6707" y="20436"/>
                    <a:pt x="3088" y="17017"/>
                  </a:cubicBezTo>
                  <a:cubicBezTo>
                    <a:pt x="-852" y="13298"/>
                    <a:pt x="-1047" y="7070"/>
                    <a:pt x="2650" y="3106"/>
                  </a:cubicBezTo>
                  <a:cubicBezTo>
                    <a:pt x="6347" y="-857"/>
                    <a:pt x="12537" y="-1054"/>
                    <a:pt x="16475" y="2666"/>
                  </a:cubicBezTo>
                  <a:cubicBezTo>
                    <a:pt x="20095" y="6084"/>
                    <a:pt x="20553" y="11620"/>
                    <a:pt x="17736" y="15571"/>
                  </a:cubicBezTo>
                  <a:cubicBezTo>
                    <a:pt x="17736" y="15571"/>
                    <a:pt x="20532" y="18212"/>
                    <a:pt x="20532" y="18212"/>
                  </a:cubicBezTo>
                  <a:close/>
                  <a:moveTo>
                    <a:pt x="20532" y="18212"/>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9" name="AutoShape 3">
              <a:extLst>
                <a:ext uri="{FF2B5EF4-FFF2-40B4-BE49-F238E27FC236}">
                  <a16:creationId xmlns:a16="http://schemas.microsoft.com/office/drawing/2014/main" id="{780B0C1B-8ACC-4130-AA70-A9ABC05DD212}"/>
                </a:ext>
              </a:extLst>
            </p:cNvPr>
            <p:cNvSpPr>
              <a:spLocks/>
            </p:cNvSpPr>
            <p:nvPr/>
          </p:nvSpPr>
          <p:spPr bwMode="auto">
            <a:xfrm>
              <a:off x="4172689" y="5831506"/>
              <a:ext cx="36660" cy="36660"/>
            </a:xfrm>
            <a:custGeom>
              <a:avLst/>
              <a:gdLst/>
              <a:ahLst/>
              <a:cxnLst/>
              <a:rect l="0" t="0" r="r" b="b"/>
              <a:pathLst>
                <a:path w="21600" h="21600">
                  <a:moveTo>
                    <a:pt x="21600" y="7623"/>
                  </a:moveTo>
                  <a:lnTo>
                    <a:pt x="21600" y="14020"/>
                  </a:lnTo>
                  <a:lnTo>
                    <a:pt x="13977" y="14020"/>
                  </a:lnTo>
                  <a:lnTo>
                    <a:pt x="13977" y="21600"/>
                  </a:lnTo>
                  <a:lnTo>
                    <a:pt x="7586" y="21600"/>
                  </a:lnTo>
                  <a:lnTo>
                    <a:pt x="7586" y="14020"/>
                  </a:lnTo>
                  <a:lnTo>
                    <a:pt x="0" y="14020"/>
                  </a:lnTo>
                  <a:lnTo>
                    <a:pt x="0" y="7623"/>
                  </a:lnTo>
                  <a:lnTo>
                    <a:pt x="7586" y="7623"/>
                  </a:lnTo>
                  <a:lnTo>
                    <a:pt x="7586" y="0"/>
                  </a:lnTo>
                  <a:lnTo>
                    <a:pt x="13977" y="0"/>
                  </a:lnTo>
                  <a:lnTo>
                    <a:pt x="13977" y="7623"/>
                  </a:lnTo>
                  <a:cubicBezTo>
                    <a:pt x="13977" y="7623"/>
                    <a:pt x="21600" y="7623"/>
                    <a:pt x="21600" y="7623"/>
                  </a:cubicBezTo>
                  <a:close/>
                  <a:moveTo>
                    <a:pt x="21600" y="7623"/>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0" name="AutoShape 4">
              <a:extLst>
                <a:ext uri="{FF2B5EF4-FFF2-40B4-BE49-F238E27FC236}">
                  <a16:creationId xmlns:a16="http://schemas.microsoft.com/office/drawing/2014/main" id="{ADEB4A47-33D7-4DA7-852C-05507035F3A6}"/>
                </a:ext>
              </a:extLst>
            </p:cNvPr>
            <p:cNvSpPr>
              <a:spLocks/>
            </p:cNvSpPr>
            <p:nvPr/>
          </p:nvSpPr>
          <p:spPr bwMode="auto">
            <a:xfrm>
              <a:off x="4112665" y="5794275"/>
              <a:ext cx="91841" cy="104568"/>
            </a:xfrm>
            <a:custGeom>
              <a:avLst/>
              <a:gdLst/>
              <a:ahLst/>
              <a:cxnLst/>
              <a:rect l="0" t="0" r="r" b="b"/>
              <a:pathLst>
                <a:path w="21600" h="21600">
                  <a:moveTo>
                    <a:pt x="21463" y="17684"/>
                  </a:moveTo>
                  <a:lnTo>
                    <a:pt x="21600" y="21600"/>
                  </a:lnTo>
                  <a:lnTo>
                    <a:pt x="7819" y="21600"/>
                  </a:lnTo>
                  <a:lnTo>
                    <a:pt x="0" y="140"/>
                  </a:lnTo>
                  <a:cubicBezTo>
                    <a:pt x="468" y="166"/>
                    <a:pt x="941" y="181"/>
                    <a:pt x="1416" y="181"/>
                  </a:cubicBezTo>
                  <a:cubicBezTo>
                    <a:pt x="2445" y="181"/>
                    <a:pt x="3457" y="118"/>
                    <a:pt x="4450" y="0"/>
                  </a:cubicBezTo>
                  <a:lnTo>
                    <a:pt x="11041" y="17684"/>
                  </a:lnTo>
                  <a:cubicBezTo>
                    <a:pt x="11041" y="17684"/>
                    <a:pt x="21463" y="17684"/>
                    <a:pt x="21463" y="17684"/>
                  </a:cubicBezTo>
                  <a:close/>
                  <a:moveTo>
                    <a:pt x="21463" y="17684"/>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 name="AutoShape 5">
              <a:extLst>
                <a:ext uri="{FF2B5EF4-FFF2-40B4-BE49-F238E27FC236}">
                  <a16:creationId xmlns:a16="http://schemas.microsoft.com/office/drawing/2014/main" id="{440E0EA0-5D8E-4BC9-BF0E-3D487C1C6B74}"/>
                </a:ext>
              </a:extLst>
            </p:cNvPr>
            <p:cNvSpPr>
              <a:spLocks/>
            </p:cNvSpPr>
            <p:nvPr/>
          </p:nvSpPr>
          <p:spPr bwMode="auto">
            <a:xfrm>
              <a:off x="4180287" y="5908246"/>
              <a:ext cx="23269" cy="12347"/>
            </a:xfrm>
            <a:custGeom>
              <a:avLst/>
              <a:gdLst/>
              <a:ahLst/>
              <a:cxnLst/>
              <a:rect l="0" t="0" r="r" b="b"/>
              <a:pathLst>
                <a:path w="21600" h="21600">
                  <a:moveTo>
                    <a:pt x="21600" y="0"/>
                  </a:moveTo>
                  <a:lnTo>
                    <a:pt x="21600" y="21600"/>
                  </a:lnTo>
                  <a:lnTo>
                    <a:pt x="0" y="21600"/>
                  </a:lnTo>
                  <a:lnTo>
                    <a:pt x="0" y="0"/>
                  </a:lnTo>
                  <a:cubicBezTo>
                    <a:pt x="0" y="0"/>
                    <a:pt x="21600" y="0"/>
                    <a:pt x="21600" y="0"/>
                  </a:cubicBezTo>
                  <a:close/>
                  <a:moveTo>
                    <a:pt x="21600" y="0"/>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2" name="AutoShape 6">
              <a:extLst>
                <a:ext uri="{FF2B5EF4-FFF2-40B4-BE49-F238E27FC236}">
                  <a16:creationId xmlns:a16="http://schemas.microsoft.com/office/drawing/2014/main" id="{166491DE-1904-48BA-AE64-C3BE4A26919E}"/>
                </a:ext>
              </a:extLst>
            </p:cNvPr>
            <p:cNvSpPr>
              <a:spLocks/>
            </p:cNvSpPr>
            <p:nvPr/>
          </p:nvSpPr>
          <p:spPr bwMode="auto">
            <a:xfrm>
              <a:off x="4082273" y="5664349"/>
              <a:ext cx="46253" cy="84528"/>
            </a:xfrm>
            <a:custGeom>
              <a:avLst/>
              <a:gdLst/>
              <a:ahLst/>
              <a:cxnLst/>
              <a:rect l="0" t="0" r="r" b="b"/>
              <a:pathLst>
                <a:path w="21600" h="21600">
                  <a:moveTo>
                    <a:pt x="8831" y="0"/>
                  </a:moveTo>
                  <a:lnTo>
                    <a:pt x="21600" y="21323"/>
                  </a:lnTo>
                  <a:cubicBezTo>
                    <a:pt x="19662" y="21501"/>
                    <a:pt x="17672" y="21600"/>
                    <a:pt x="15641" y="21600"/>
                  </a:cubicBezTo>
                  <a:cubicBezTo>
                    <a:pt x="15160" y="21600"/>
                    <a:pt x="14683" y="21592"/>
                    <a:pt x="14205" y="21581"/>
                  </a:cubicBezTo>
                  <a:lnTo>
                    <a:pt x="9980" y="14361"/>
                  </a:lnTo>
                  <a:lnTo>
                    <a:pt x="7074" y="21028"/>
                  </a:lnTo>
                  <a:cubicBezTo>
                    <a:pt x="4605" y="20692"/>
                    <a:pt x="2234" y="20218"/>
                    <a:pt x="0" y="19617"/>
                  </a:cubicBezTo>
                  <a:cubicBezTo>
                    <a:pt x="0" y="19617"/>
                    <a:pt x="8831" y="0"/>
                    <a:pt x="8831" y="0"/>
                  </a:cubicBezTo>
                  <a:close/>
                  <a:moveTo>
                    <a:pt x="8831" y="0"/>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3" name="AutoShape 7">
              <a:extLst>
                <a:ext uri="{FF2B5EF4-FFF2-40B4-BE49-F238E27FC236}">
                  <a16:creationId xmlns:a16="http://schemas.microsoft.com/office/drawing/2014/main" id="{00352815-7464-4554-B5E7-07D31E60D966}"/>
                </a:ext>
              </a:extLst>
            </p:cNvPr>
            <p:cNvSpPr>
              <a:spLocks/>
            </p:cNvSpPr>
            <p:nvPr/>
          </p:nvSpPr>
          <p:spPr bwMode="auto">
            <a:xfrm>
              <a:off x="3799627" y="5753246"/>
              <a:ext cx="291859" cy="211130"/>
            </a:xfrm>
            <a:custGeom>
              <a:avLst/>
              <a:gdLst/>
              <a:ahLst/>
              <a:cxnLst/>
              <a:rect l="0" t="0" r="r" b="b"/>
              <a:pathLst>
                <a:path w="21600" h="21600">
                  <a:moveTo>
                    <a:pt x="21600" y="3864"/>
                  </a:moveTo>
                  <a:lnTo>
                    <a:pt x="19597" y="15469"/>
                  </a:lnTo>
                  <a:lnTo>
                    <a:pt x="16453" y="15469"/>
                  </a:lnTo>
                  <a:lnTo>
                    <a:pt x="14466" y="21600"/>
                  </a:lnTo>
                  <a:lnTo>
                    <a:pt x="13020" y="21600"/>
                  </a:lnTo>
                  <a:lnTo>
                    <a:pt x="9644" y="7338"/>
                  </a:lnTo>
                  <a:lnTo>
                    <a:pt x="8410" y="14868"/>
                  </a:lnTo>
                  <a:lnTo>
                    <a:pt x="0" y="14868"/>
                  </a:lnTo>
                  <a:lnTo>
                    <a:pt x="0" y="12929"/>
                  </a:lnTo>
                  <a:lnTo>
                    <a:pt x="7137" y="12929"/>
                  </a:lnTo>
                  <a:lnTo>
                    <a:pt x="9355" y="0"/>
                  </a:lnTo>
                  <a:lnTo>
                    <a:pt x="13888" y="19193"/>
                  </a:lnTo>
                  <a:lnTo>
                    <a:pt x="15624" y="13595"/>
                  </a:lnTo>
                  <a:lnTo>
                    <a:pt x="18421" y="13595"/>
                  </a:lnTo>
                  <a:lnTo>
                    <a:pt x="20286" y="3121"/>
                  </a:lnTo>
                  <a:cubicBezTo>
                    <a:pt x="20701" y="3427"/>
                    <a:pt x="21141" y="3678"/>
                    <a:pt x="21600" y="3864"/>
                  </a:cubicBezTo>
                  <a:close/>
                  <a:moveTo>
                    <a:pt x="21600" y="3864"/>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4" name="AutoShape 8">
              <a:extLst>
                <a:ext uri="{FF2B5EF4-FFF2-40B4-BE49-F238E27FC236}">
                  <a16:creationId xmlns:a16="http://schemas.microsoft.com/office/drawing/2014/main" id="{8D17AEB6-7200-430C-9635-BADE4751BC13}"/>
                </a:ext>
              </a:extLst>
            </p:cNvPr>
            <p:cNvSpPr>
              <a:spLocks/>
            </p:cNvSpPr>
            <p:nvPr/>
          </p:nvSpPr>
          <p:spPr bwMode="auto">
            <a:xfrm>
              <a:off x="3905999" y="5608883"/>
              <a:ext cx="65058" cy="248930"/>
            </a:xfrm>
            <a:custGeom>
              <a:avLst/>
              <a:gdLst/>
              <a:ahLst/>
              <a:cxnLst/>
              <a:rect l="0" t="0" r="r" b="b"/>
              <a:pathLst>
                <a:path w="21600" h="21600">
                  <a:moveTo>
                    <a:pt x="21600" y="0"/>
                  </a:moveTo>
                  <a:lnTo>
                    <a:pt x="21600" y="21600"/>
                  </a:lnTo>
                  <a:lnTo>
                    <a:pt x="21520" y="21600"/>
                  </a:lnTo>
                  <a:lnTo>
                    <a:pt x="5671" y="9839"/>
                  </a:lnTo>
                  <a:lnTo>
                    <a:pt x="0" y="15911"/>
                  </a:lnTo>
                  <a:lnTo>
                    <a:pt x="0" y="0"/>
                  </a:lnTo>
                  <a:cubicBezTo>
                    <a:pt x="0" y="0"/>
                    <a:pt x="21600" y="0"/>
                    <a:pt x="21600" y="0"/>
                  </a:cubicBezTo>
                  <a:close/>
                  <a:moveTo>
                    <a:pt x="21600" y="0"/>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5" name="AutoShape 9">
              <a:extLst>
                <a:ext uri="{FF2B5EF4-FFF2-40B4-BE49-F238E27FC236}">
                  <a16:creationId xmlns:a16="http://schemas.microsoft.com/office/drawing/2014/main" id="{D42CA471-69BF-432A-AEDA-1CB648D3ADDE}"/>
                </a:ext>
              </a:extLst>
            </p:cNvPr>
            <p:cNvSpPr>
              <a:spLocks/>
            </p:cNvSpPr>
            <p:nvPr/>
          </p:nvSpPr>
          <p:spPr bwMode="auto">
            <a:xfrm>
              <a:off x="3814823" y="5690942"/>
              <a:ext cx="65058" cy="166777"/>
            </a:xfrm>
            <a:custGeom>
              <a:avLst/>
              <a:gdLst/>
              <a:ahLst/>
              <a:cxnLst/>
              <a:rect l="0" t="0" r="r" b="b"/>
              <a:pathLst>
                <a:path w="21600" h="21600">
                  <a:moveTo>
                    <a:pt x="21600" y="0"/>
                  </a:moveTo>
                  <a:lnTo>
                    <a:pt x="21600" y="21600"/>
                  </a:lnTo>
                  <a:lnTo>
                    <a:pt x="0" y="21600"/>
                  </a:lnTo>
                  <a:lnTo>
                    <a:pt x="0" y="0"/>
                  </a:lnTo>
                  <a:cubicBezTo>
                    <a:pt x="0" y="0"/>
                    <a:pt x="21600" y="0"/>
                    <a:pt x="21600" y="0"/>
                  </a:cubicBezTo>
                  <a:close/>
                  <a:moveTo>
                    <a:pt x="21600" y="0"/>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16" name="AutoShape 10">
              <a:extLst>
                <a:ext uri="{FF2B5EF4-FFF2-40B4-BE49-F238E27FC236}">
                  <a16:creationId xmlns:a16="http://schemas.microsoft.com/office/drawing/2014/main" id="{A3E7E226-25EF-4638-AAD0-3A9D90200C9F}"/>
                </a:ext>
              </a:extLst>
            </p:cNvPr>
            <p:cNvSpPr>
              <a:spLocks/>
            </p:cNvSpPr>
            <p:nvPr/>
          </p:nvSpPr>
          <p:spPr bwMode="auto">
            <a:xfrm>
              <a:off x="3732764" y="5747167"/>
              <a:ext cx="65058" cy="110741"/>
            </a:xfrm>
            <a:custGeom>
              <a:avLst/>
              <a:gdLst/>
              <a:ahLst/>
              <a:cxnLst/>
              <a:rect l="0" t="0" r="r" b="b"/>
              <a:pathLst>
                <a:path w="21600" h="21600">
                  <a:moveTo>
                    <a:pt x="21600" y="0"/>
                  </a:moveTo>
                  <a:lnTo>
                    <a:pt x="21600" y="21600"/>
                  </a:lnTo>
                  <a:lnTo>
                    <a:pt x="0" y="21600"/>
                  </a:lnTo>
                  <a:lnTo>
                    <a:pt x="0" y="0"/>
                  </a:lnTo>
                  <a:cubicBezTo>
                    <a:pt x="0" y="0"/>
                    <a:pt x="21600" y="0"/>
                    <a:pt x="21600" y="0"/>
                  </a:cubicBezTo>
                  <a:close/>
                  <a:moveTo>
                    <a:pt x="21600" y="0"/>
                  </a:moveTo>
                </a:path>
              </a:pathLst>
            </a:custGeom>
            <a:grp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36576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grpSp>
      <p:pic>
        <p:nvPicPr>
          <p:cNvPr id="2" name="Picture 1">
            <a:extLst>
              <a:ext uri="{FF2B5EF4-FFF2-40B4-BE49-F238E27FC236}">
                <a16:creationId xmlns:a16="http://schemas.microsoft.com/office/drawing/2014/main" id="{498CBC56-BCF8-4BBB-9A2B-F92023864CC4}"/>
              </a:ext>
            </a:extLst>
          </p:cNvPr>
          <p:cNvPicPr>
            <a:picLocks noChangeAspect="1"/>
          </p:cNvPicPr>
          <p:nvPr/>
        </p:nvPicPr>
        <p:blipFill>
          <a:blip r:embed="rId3"/>
          <a:stretch>
            <a:fillRect/>
          </a:stretch>
        </p:blipFill>
        <p:spPr>
          <a:xfrm>
            <a:off x="1711361" y="1452093"/>
            <a:ext cx="4147205" cy="3953813"/>
          </a:xfrm>
          <a:prstGeom prst="rect">
            <a:avLst/>
          </a:prstGeom>
          <a:effectLst>
            <a:glow rad="139700">
              <a:schemeClr val="accent6">
                <a:satMod val="175000"/>
                <a:alpha val="40000"/>
              </a:schemeClr>
            </a:glow>
          </a:effectLst>
        </p:spPr>
      </p:pic>
      <p:sp>
        <p:nvSpPr>
          <p:cNvPr id="17" name="Date Placeholder 1">
            <a:extLst>
              <a:ext uri="{FF2B5EF4-FFF2-40B4-BE49-F238E27FC236}">
                <a16:creationId xmlns:a16="http://schemas.microsoft.com/office/drawing/2014/main" id="{C64F5259-58B7-4C7E-BB54-6BE5F5BFDC2A}"/>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
        <p:nvSpPr>
          <p:cNvPr id="18" name="Title 1">
            <a:extLst>
              <a:ext uri="{FF2B5EF4-FFF2-40B4-BE49-F238E27FC236}">
                <a16:creationId xmlns:a16="http://schemas.microsoft.com/office/drawing/2014/main" id="{2FB3B4CC-A1E7-42D9-A0FF-13A73D709107}"/>
              </a:ext>
            </a:extLst>
          </p:cNvPr>
          <p:cNvSpPr txBox="1">
            <a:spLocks/>
          </p:cNvSpPr>
          <p:nvPr/>
        </p:nvSpPr>
        <p:spPr bwMode="auto">
          <a:xfrm>
            <a:off x="1447164" y="414473"/>
            <a:ext cx="9817411" cy="939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u="sng" kern="0" dirty="0">
                <a:solidFill>
                  <a:srgbClr val="002060"/>
                </a:solidFill>
                <a:latin typeface="Arial Rounded MT Bold" panose="020F0704030504030204" pitchFamily="34" charset="0"/>
              </a:rPr>
              <a:t>2020 Financial Highlights</a:t>
            </a:r>
          </a:p>
        </p:txBody>
      </p:sp>
    </p:spTree>
    <p:extLst>
      <p:ext uri="{BB962C8B-B14F-4D97-AF65-F5344CB8AC3E}">
        <p14:creationId xmlns:p14="http://schemas.microsoft.com/office/powerpoint/2010/main" val="2478274181"/>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456263"/>
            <a:ext cx="8305800" cy="1066801"/>
          </a:xfrm>
        </p:spPr>
        <p:txBody>
          <a:bodyPr>
            <a:normAutofit fontScale="90000"/>
          </a:bodyPr>
          <a:lstStyle/>
          <a:p>
            <a:pPr algn="ctr"/>
            <a:r>
              <a:rPr lang="en-US" altLang="en-US" sz="5400" b="1" u="sng" dirty="0">
                <a:solidFill>
                  <a:srgbClr val="002060"/>
                </a:solidFill>
                <a:latin typeface="Arial Rounded MT Bold" panose="020F0704030504030204" pitchFamily="34" charset="0"/>
              </a:rPr>
              <a:t>2020 Financial Highlights</a:t>
            </a:r>
            <a:endParaRPr lang="en-US" sz="5400" u="sng" dirty="0">
              <a:solidFill>
                <a:srgbClr val="002060"/>
              </a:solidFill>
              <a:latin typeface="Arial Rounded MT Bold" panose="020F0704030504030204" pitchFamily="34" charset="0"/>
            </a:endParaRPr>
          </a:p>
        </p:txBody>
      </p:sp>
      <p:sp>
        <p:nvSpPr>
          <p:cNvPr id="3" name="Content Placeholder 2"/>
          <p:cNvSpPr>
            <a:spLocks noGrp="1"/>
          </p:cNvSpPr>
          <p:nvPr>
            <p:ph idx="1"/>
          </p:nvPr>
        </p:nvSpPr>
        <p:spPr>
          <a:xfrm>
            <a:off x="990600" y="1523064"/>
            <a:ext cx="10668000" cy="4273011"/>
          </a:xfrm>
        </p:spPr>
        <p:txBody>
          <a:bodyPr>
            <a:normAutofit lnSpcReduction="10000"/>
          </a:bodyPr>
          <a:lstStyle/>
          <a:p>
            <a:pPr marL="515938" indent="-515938">
              <a:lnSpc>
                <a:spcPct val="110000"/>
              </a:lnSpc>
              <a:spcBef>
                <a:spcPts val="0"/>
              </a:spcBef>
              <a:spcAft>
                <a:spcPts val="400"/>
              </a:spcAft>
              <a:buClr>
                <a:srgbClr val="3366FF"/>
              </a:buClr>
              <a:buFont typeface="Wingdings" panose="05000000000000000000" pitchFamily="2" charset="2"/>
              <a:buChar char="v"/>
            </a:pPr>
            <a:r>
              <a:rPr lang="en-US" sz="3200" b="1" dirty="0">
                <a:latin typeface="Arial Narrow" panose="020B0606020202030204" pitchFamily="34" charset="0"/>
              </a:rPr>
              <a:t>7</a:t>
            </a:r>
            <a:r>
              <a:rPr lang="en-US" sz="3200" b="1" baseline="30000" dirty="0">
                <a:latin typeface="Arial Narrow" panose="020B0606020202030204" pitchFamily="34" charset="0"/>
              </a:rPr>
              <a:t>th</a:t>
            </a:r>
            <a:r>
              <a:rPr lang="en-US" sz="3200" b="1" dirty="0">
                <a:latin typeface="Arial Narrow" panose="020B0606020202030204" pitchFamily="34" charset="0"/>
              </a:rPr>
              <a:t> Tradition of Self-Support:  </a:t>
            </a:r>
            <a:r>
              <a:rPr lang="en-US" sz="3600" b="1" dirty="0">
                <a:solidFill>
                  <a:srgbClr val="006600"/>
                </a:solidFill>
                <a:latin typeface="Arial Narrow" panose="020B0606020202030204" pitchFamily="34" charset="0"/>
              </a:rPr>
              <a:t>$</a:t>
            </a:r>
            <a:r>
              <a:rPr lang="en-US" sz="3600" b="1" u="dbl" dirty="0">
                <a:solidFill>
                  <a:srgbClr val="006600"/>
                </a:solidFill>
                <a:latin typeface="Arial Narrow" panose="020B0606020202030204" pitchFamily="34" charset="0"/>
              </a:rPr>
              <a:t>10.3</a:t>
            </a:r>
            <a:r>
              <a:rPr lang="en-US" sz="3200" b="1" dirty="0">
                <a:latin typeface="Arial Narrow" panose="020B0606020202030204" pitchFamily="34" charset="0"/>
              </a:rPr>
              <a:t> million our highest ever! </a:t>
            </a:r>
          </a:p>
          <a:p>
            <a:pPr marL="973138" lvl="1" indent="-515938">
              <a:lnSpc>
                <a:spcPct val="110000"/>
              </a:lnSpc>
              <a:spcBef>
                <a:spcPts val="0"/>
              </a:spcBef>
              <a:spcAft>
                <a:spcPts val="400"/>
              </a:spcAft>
              <a:buClr>
                <a:srgbClr val="3366FF"/>
              </a:buClr>
              <a:buFont typeface="Wingdings" panose="05000000000000000000" pitchFamily="2" charset="2"/>
              <a:buChar char="v"/>
            </a:pPr>
            <a:r>
              <a:rPr lang="en-US" sz="2800" b="1" dirty="0">
                <a:latin typeface="Arial Narrow" panose="020B0606020202030204" pitchFamily="34" charset="0"/>
              </a:rPr>
              <a:t>In 2019, Contributions approximated - </a:t>
            </a:r>
            <a:r>
              <a:rPr lang="en-US" sz="3200" b="1" dirty="0">
                <a:solidFill>
                  <a:srgbClr val="006600"/>
                </a:solidFill>
                <a:latin typeface="Arial Narrow" panose="020B0606020202030204" pitchFamily="34" charset="0"/>
              </a:rPr>
              <a:t>$</a:t>
            </a:r>
            <a:r>
              <a:rPr lang="en-US" sz="3200" b="1" u="dbl" dirty="0">
                <a:solidFill>
                  <a:srgbClr val="006600"/>
                </a:solidFill>
                <a:latin typeface="Arial Narrow" panose="020B0606020202030204" pitchFamily="34" charset="0"/>
              </a:rPr>
              <a:t>8.9</a:t>
            </a:r>
            <a:r>
              <a:rPr lang="en-US" sz="3200" b="1" dirty="0">
                <a:solidFill>
                  <a:srgbClr val="006600"/>
                </a:solidFill>
                <a:latin typeface="Arial Narrow" panose="020B0606020202030204" pitchFamily="34" charset="0"/>
              </a:rPr>
              <a:t> </a:t>
            </a:r>
            <a:r>
              <a:rPr lang="en-US" sz="2800" b="1" dirty="0">
                <a:latin typeface="Arial Narrow" panose="020B0606020202030204" pitchFamily="34" charset="0"/>
              </a:rPr>
              <a:t>million.</a:t>
            </a:r>
          </a:p>
          <a:p>
            <a:pPr marL="457200" lvl="1" indent="0">
              <a:lnSpc>
                <a:spcPct val="110000"/>
              </a:lnSpc>
              <a:spcBef>
                <a:spcPts val="0"/>
              </a:spcBef>
              <a:spcAft>
                <a:spcPts val="400"/>
              </a:spcAft>
              <a:buClr>
                <a:srgbClr val="3366FF"/>
              </a:buClr>
              <a:buNone/>
            </a:pPr>
            <a:endParaRPr lang="en-US" sz="1500" b="1" dirty="0">
              <a:latin typeface="Arial Narrow" panose="020B0606020202030204" pitchFamily="34" charset="0"/>
            </a:endParaRPr>
          </a:p>
          <a:p>
            <a:pPr marL="515938" lvl="1" indent="-515938">
              <a:lnSpc>
                <a:spcPct val="110000"/>
              </a:lnSpc>
              <a:spcBef>
                <a:spcPts val="0"/>
              </a:spcBef>
              <a:spcAft>
                <a:spcPts val="400"/>
              </a:spcAft>
              <a:buClr>
                <a:srgbClr val="3366FF"/>
              </a:buClr>
              <a:buFont typeface="Wingdings" panose="05000000000000000000" pitchFamily="2" charset="2"/>
              <a:buChar char="v"/>
            </a:pPr>
            <a:r>
              <a:rPr lang="en-US" sz="3200" b="1" dirty="0">
                <a:latin typeface="Arial Narrow" panose="020B0606020202030204" pitchFamily="34" charset="0"/>
              </a:rPr>
              <a:t>Cost of Services to the Fellowship:  </a:t>
            </a:r>
            <a:r>
              <a:rPr lang="en-US" sz="3600" b="1" dirty="0">
                <a:solidFill>
                  <a:srgbClr val="006600"/>
                </a:solidFill>
                <a:latin typeface="Arial Narrow" panose="020B0606020202030204" pitchFamily="34" charset="0"/>
              </a:rPr>
              <a:t>$</a:t>
            </a:r>
            <a:r>
              <a:rPr lang="en-US" sz="3600" b="1" u="dbl" dirty="0">
                <a:solidFill>
                  <a:srgbClr val="006600"/>
                </a:solidFill>
                <a:highlight>
                  <a:srgbClr val="FFFF00"/>
                </a:highlight>
                <a:latin typeface="Arial Narrow" panose="020B0606020202030204" pitchFamily="34" charset="0"/>
              </a:rPr>
              <a:t>##.#</a:t>
            </a:r>
            <a:r>
              <a:rPr lang="en-US" sz="3600" b="1" dirty="0">
                <a:solidFill>
                  <a:srgbClr val="006600"/>
                </a:solidFill>
                <a:latin typeface="Arial Narrow" panose="020B0606020202030204" pitchFamily="34" charset="0"/>
              </a:rPr>
              <a:t> </a:t>
            </a:r>
            <a:r>
              <a:rPr lang="en-US" sz="3200" b="1" dirty="0">
                <a:latin typeface="Arial Narrow" panose="020B0606020202030204" pitchFamily="34" charset="0"/>
              </a:rPr>
              <a:t>million (estimated).</a:t>
            </a:r>
          </a:p>
          <a:p>
            <a:pPr marL="973138" lvl="2" indent="-515938">
              <a:lnSpc>
                <a:spcPct val="110000"/>
              </a:lnSpc>
              <a:spcBef>
                <a:spcPts val="0"/>
              </a:spcBef>
              <a:spcAft>
                <a:spcPts val="400"/>
              </a:spcAft>
              <a:buClr>
                <a:srgbClr val="3366FF"/>
              </a:buClr>
              <a:buFont typeface="Wingdings" panose="05000000000000000000" pitchFamily="2" charset="2"/>
              <a:buChar char="v"/>
            </a:pPr>
            <a:r>
              <a:rPr lang="en-US" sz="2800" b="1" dirty="0">
                <a:latin typeface="Arial Narrow" panose="020B0606020202030204" pitchFamily="34" charset="0"/>
              </a:rPr>
              <a:t>In 2019, the Cost of Services approximated - </a:t>
            </a:r>
            <a:r>
              <a:rPr lang="en-US" sz="3200" b="1" dirty="0">
                <a:solidFill>
                  <a:srgbClr val="006600"/>
                </a:solidFill>
                <a:latin typeface="Arial Narrow" panose="020B0606020202030204" pitchFamily="34" charset="0"/>
              </a:rPr>
              <a:t>$</a:t>
            </a:r>
            <a:r>
              <a:rPr lang="en-US" sz="3200" b="1" u="dbl" dirty="0">
                <a:solidFill>
                  <a:srgbClr val="006600"/>
                </a:solidFill>
                <a:latin typeface="Arial Narrow" panose="020B0606020202030204" pitchFamily="34" charset="0"/>
              </a:rPr>
              <a:t>11.8</a:t>
            </a:r>
            <a:r>
              <a:rPr lang="en-US" sz="3200" b="1" dirty="0">
                <a:solidFill>
                  <a:srgbClr val="006600"/>
                </a:solidFill>
                <a:latin typeface="Arial Narrow" panose="020B0606020202030204" pitchFamily="34" charset="0"/>
              </a:rPr>
              <a:t> </a:t>
            </a:r>
            <a:r>
              <a:rPr lang="en-US" sz="2800" b="1" dirty="0">
                <a:latin typeface="Arial Narrow" panose="020B0606020202030204" pitchFamily="34" charset="0"/>
              </a:rPr>
              <a:t>million.</a:t>
            </a:r>
          </a:p>
          <a:p>
            <a:pPr marL="457200" lvl="1" indent="0">
              <a:lnSpc>
                <a:spcPct val="110000"/>
              </a:lnSpc>
              <a:spcBef>
                <a:spcPts val="0"/>
              </a:spcBef>
              <a:spcAft>
                <a:spcPts val="400"/>
              </a:spcAft>
              <a:buClr>
                <a:srgbClr val="3366FF"/>
              </a:buClr>
              <a:buNone/>
            </a:pPr>
            <a:endParaRPr lang="en-US" sz="1600" b="1" dirty="0">
              <a:latin typeface="Arial Narrow" panose="020B0606020202030204" pitchFamily="34" charset="0"/>
            </a:endParaRPr>
          </a:p>
          <a:p>
            <a:pPr marL="515938" lvl="1" indent="-515938">
              <a:lnSpc>
                <a:spcPct val="110000"/>
              </a:lnSpc>
              <a:spcBef>
                <a:spcPts val="0"/>
              </a:spcBef>
              <a:spcAft>
                <a:spcPts val="400"/>
              </a:spcAft>
              <a:buClr>
                <a:srgbClr val="3366FF"/>
              </a:buClr>
              <a:buFont typeface="Wingdings" panose="05000000000000000000" pitchFamily="2" charset="2"/>
              <a:buChar char="v"/>
            </a:pPr>
            <a:r>
              <a:rPr lang="en-US" sz="3200" b="1" dirty="0">
                <a:latin typeface="Arial Narrow" panose="020B0606020202030204" pitchFamily="34" charset="0"/>
              </a:rPr>
              <a:t>Reserve Fund of </a:t>
            </a:r>
            <a:r>
              <a:rPr lang="en-US" sz="3600" b="1" dirty="0">
                <a:solidFill>
                  <a:srgbClr val="006600"/>
                </a:solidFill>
                <a:latin typeface="Arial Narrow" panose="020B0606020202030204" pitchFamily="34" charset="0"/>
              </a:rPr>
              <a:t>$</a:t>
            </a:r>
            <a:r>
              <a:rPr lang="en-US" sz="3600" b="1" u="dbl" dirty="0">
                <a:solidFill>
                  <a:srgbClr val="006600"/>
                </a:solidFill>
                <a:latin typeface="Arial Narrow" panose="020B0606020202030204" pitchFamily="34" charset="0"/>
              </a:rPr>
              <a:t>12.3</a:t>
            </a:r>
            <a:r>
              <a:rPr lang="en-US" sz="3600" dirty="0">
                <a:solidFill>
                  <a:srgbClr val="006600"/>
                </a:solidFill>
                <a:latin typeface="Arial Narrow" panose="020B0606020202030204" pitchFamily="34" charset="0"/>
              </a:rPr>
              <a:t> </a:t>
            </a:r>
            <a:r>
              <a:rPr lang="en-US" sz="3200" b="1" dirty="0">
                <a:latin typeface="Arial Narrow" panose="020B0606020202030204" pitchFamily="34" charset="0"/>
              </a:rPr>
              <a:t>million approximates </a:t>
            </a:r>
            <a:r>
              <a:rPr lang="en-US" sz="3600" b="1" u="dbl" dirty="0">
                <a:solidFill>
                  <a:srgbClr val="006600"/>
                </a:solidFill>
                <a:latin typeface="Arial Narrow" panose="020B0606020202030204" pitchFamily="34" charset="0"/>
              </a:rPr>
              <a:t>7.7</a:t>
            </a:r>
            <a:r>
              <a:rPr lang="en-US" sz="3600" b="1" dirty="0">
                <a:latin typeface="Arial Narrow" panose="020B0606020202030204" pitchFamily="34" charset="0"/>
              </a:rPr>
              <a:t> </a:t>
            </a:r>
            <a:r>
              <a:rPr lang="en-US" sz="3200" b="1" dirty="0">
                <a:latin typeface="Arial Narrow" panose="020B0606020202030204" pitchFamily="34" charset="0"/>
              </a:rPr>
              <a:t>months.</a:t>
            </a:r>
          </a:p>
          <a:p>
            <a:pPr marL="973138" lvl="2" indent="-515938">
              <a:lnSpc>
                <a:spcPct val="110000"/>
              </a:lnSpc>
              <a:spcBef>
                <a:spcPts val="0"/>
              </a:spcBef>
              <a:spcAft>
                <a:spcPts val="400"/>
              </a:spcAft>
              <a:buClr>
                <a:srgbClr val="3366FF"/>
              </a:buClr>
              <a:buFont typeface="Wingdings" panose="05000000000000000000" pitchFamily="2" charset="2"/>
              <a:buChar char="v"/>
            </a:pPr>
            <a:r>
              <a:rPr lang="en-US" sz="2800" b="1" dirty="0">
                <a:latin typeface="Arial Narrow" panose="020B0606020202030204" pitchFamily="34" charset="0"/>
              </a:rPr>
              <a:t>In 2019, our Reserve Fund approximated </a:t>
            </a:r>
            <a:r>
              <a:rPr lang="en-US" sz="3200" b="1" u="dbl" dirty="0">
                <a:solidFill>
                  <a:srgbClr val="006600"/>
                </a:solidFill>
                <a:latin typeface="Arial Narrow" panose="020B0606020202030204" pitchFamily="34" charset="0"/>
              </a:rPr>
              <a:t>9.2</a:t>
            </a:r>
            <a:r>
              <a:rPr lang="en-US" sz="3200" b="1" dirty="0">
                <a:latin typeface="Arial Narrow" panose="020B0606020202030204" pitchFamily="34" charset="0"/>
              </a:rPr>
              <a:t> </a:t>
            </a:r>
            <a:r>
              <a:rPr lang="en-US" sz="2800" b="1" dirty="0">
                <a:latin typeface="Arial Narrow" panose="020B0606020202030204" pitchFamily="34" charset="0"/>
              </a:rPr>
              <a:t>months.</a:t>
            </a:r>
          </a:p>
          <a:p>
            <a:pPr marL="973138" lvl="2" indent="-515938">
              <a:lnSpc>
                <a:spcPct val="110000"/>
              </a:lnSpc>
              <a:spcBef>
                <a:spcPts val="0"/>
              </a:spcBef>
              <a:spcAft>
                <a:spcPts val="400"/>
              </a:spcAft>
              <a:buClr>
                <a:srgbClr val="3366FF"/>
              </a:buClr>
              <a:buFont typeface="Wingdings" panose="05000000000000000000" pitchFamily="2" charset="2"/>
              <a:buChar char="v"/>
            </a:pPr>
            <a:endParaRPr lang="en-US" sz="2800" b="1" dirty="0">
              <a:latin typeface="Arial Narrow" panose="020B0606020202030204" pitchFamily="34" charset="0"/>
            </a:endParaRPr>
          </a:p>
        </p:txBody>
      </p:sp>
      <p:sp>
        <p:nvSpPr>
          <p:cNvPr id="5" name="Date Placeholder 1">
            <a:extLst>
              <a:ext uri="{FF2B5EF4-FFF2-40B4-BE49-F238E27FC236}">
                <a16:creationId xmlns:a16="http://schemas.microsoft.com/office/drawing/2014/main" id="{1C0C00F2-423D-41F8-B25C-E877BA371A9C}"/>
              </a:ext>
            </a:extLst>
          </p:cNvPr>
          <p:cNvSpPr>
            <a:spLocks noGrp="1"/>
          </p:cNvSpPr>
          <p:nvPr>
            <p:ph type="dt" sz="half" idx="10"/>
          </p:nvPr>
        </p:nvSpPr>
        <p:spPr>
          <a:xfrm>
            <a:off x="0" y="6411602"/>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Presented on February 26-28, 2021</a:t>
            </a:r>
          </a:p>
        </p:txBody>
      </p:sp>
    </p:spTree>
    <p:extLst>
      <p:ext uri="{BB962C8B-B14F-4D97-AF65-F5344CB8AC3E}">
        <p14:creationId xmlns:p14="http://schemas.microsoft.com/office/powerpoint/2010/main" val="2916109701"/>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838200" y="304800"/>
            <a:ext cx="12192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u="sng" dirty="0">
                <a:solidFill>
                  <a:srgbClr val="002060"/>
                </a:solidFill>
                <a:latin typeface="Arial Rounded MT Bold" panose="020F0704030504030204" pitchFamily="34" charset="0"/>
                <a:ea typeface="+mj-ea"/>
                <a:cs typeface="+mj-cs"/>
              </a:rPr>
              <a:t>7</a:t>
            </a:r>
            <a:r>
              <a:rPr lang="en-US" altLang="en-US" sz="4400" b="1" u="sng" baseline="30000" dirty="0">
                <a:solidFill>
                  <a:srgbClr val="002060"/>
                </a:solidFill>
                <a:latin typeface="Arial Rounded MT Bold" panose="020F0704030504030204" pitchFamily="34" charset="0"/>
                <a:ea typeface="+mj-ea"/>
                <a:cs typeface="+mj-cs"/>
              </a:rPr>
              <a:t>th</a:t>
            </a:r>
            <a:r>
              <a:rPr lang="en-US" altLang="en-US" sz="4400" b="1" u="sng" dirty="0">
                <a:solidFill>
                  <a:srgbClr val="002060"/>
                </a:solidFill>
                <a:latin typeface="Arial Rounded MT Bold" panose="020F0704030504030204" pitchFamily="34" charset="0"/>
                <a:ea typeface="+mj-ea"/>
                <a:cs typeface="+mj-cs"/>
              </a:rPr>
              <a:t> Tradition Self-Support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002060"/>
                </a:solidFill>
                <a:latin typeface="Arial Rounded MT Bold" panose="020F0704030504030204" pitchFamily="34" charset="0"/>
                <a:ea typeface="+mj-ea"/>
                <a:cs typeface="+mj-cs"/>
              </a:rPr>
              <a:t>2011 – 2020</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724924182"/>
              </p:ext>
            </p:extLst>
          </p:nvPr>
        </p:nvGraphicFramePr>
        <p:xfrm>
          <a:off x="304800" y="762000"/>
          <a:ext cx="11658600" cy="5414963"/>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1">
            <a:extLst>
              <a:ext uri="{FF2B5EF4-FFF2-40B4-BE49-F238E27FC236}">
                <a16:creationId xmlns:a16="http://schemas.microsoft.com/office/drawing/2014/main" id="{38F112EC-2874-438B-B8BC-BFE7AEE8DE0D}"/>
              </a:ext>
            </a:extLst>
          </p:cNvPr>
          <p:cNvSpPr txBox="1">
            <a:spLocks/>
          </p:cNvSpPr>
          <p:nvPr/>
        </p:nvSpPr>
        <p:spPr>
          <a:xfrm>
            <a:off x="0" y="642892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tint val="75000"/>
                  </a:prstClr>
                </a:solidFill>
                <a:latin typeface="Arial" panose="020B0604020202020204"/>
              </a:rPr>
              <a:t>Presented on February 26-28, 2021</a:t>
            </a:r>
          </a:p>
        </p:txBody>
      </p:sp>
    </p:spTree>
    <p:extLst>
      <p:ext uri="{BB962C8B-B14F-4D97-AF65-F5344CB8AC3E}">
        <p14:creationId xmlns:p14="http://schemas.microsoft.com/office/powerpoint/2010/main" val="77779659"/>
      </p:ext>
    </p:extLst>
  </p:cSld>
  <p:clrMapOvr>
    <a:overrideClrMapping bg1="lt1" tx1="dk1" bg2="lt2" tx2="dk2" accent1="accent1" accent2="accent2" accent3="accent3" accent4="accent4" accent5="accent5" accent6="accent6" hlink="hlink" folHlink="folHlink"/>
  </p:clrMapOvr>
  <p:transition spd="med">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odyPr wrap="none" fromWordArt="1">
        <a:prstTxWarp prst="textDoubleWave1">
          <a:avLst>
            <a:gd name="adj1" fmla="val 6500"/>
            <a:gd name="adj2" fmla="val 0"/>
          </a:avLst>
        </a:prstTxWarp>
      </a:bodyPr>
      <a:lstStyle>
        <a:defPPr>
          <a:defRPr sz="3600" b="1" kern="10" spc="-360" dirty="0">
            <a:ln w="12700">
              <a:solidFill>
                <a:srgbClr val="000099"/>
              </a:solidFill>
              <a:round/>
              <a:headEnd/>
              <a:tailEnd/>
            </a:ln>
            <a:solidFill>
              <a:schemeClr val="bg1"/>
            </a:solidFill>
            <a:effectLst>
              <a:outerShdw dist="125724" dir="18900000" algn="ctr" rotWithShape="0">
                <a:srgbClr val="000099"/>
              </a:outerShdw>
            </a:effectLst>
            <a:latin typeface="Arial Narrow" panose="020B0606020202030204" pitchFamily="34" charset="0"/>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1362</TotalTime>
  <Words>3090</Words>
  <Application>Microsoft Office PowerPoint</Application>
  <PresentationFormat>Widescreen</PresentationFormat>
  <Paragraphs>387</Paragraphs>
  <Slides>27</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Arial</vt:lpstr>
      <vt:lpstr>Arial Black</vt:lpstr>
      <vt:lpstr>Arial Narrow</vt:lpstr>
      <vt:lpstr>Arial Rounded MT Bold</vt:lpstr>
      <vt:lpstr>Calibri</vt:lpstr>
      <vt:lpstr>Courier New</vt:lpstr>
      <vt:lpstr>Verdana</vt:lpstr>
      <vt:lpstr>Wingdings</vt:lpstr>
      <vt:lpstr>Office Theme</vt:lpstr>
      <vt:lpstr>1_Office Theme</vt:lpstr>
      <vt:lpstr>1_Default Design</vt:lpstr>
      <vt:lpstr>2_Office Theme</vt:lpstr>
      <vt:lpstr>PowerPoint Presentation</vt:lpstr>
      <vt:lpstr>The Northeast Region</vt:lpstr>
      <vt:lpstr>This is What it’s Like For Me</vt:lpstr>
      <vt:lpstr>PowerPoint Presentation</vt:lpstr>
      <vt:lpstr>GSO’s Two Basic Functions</vt:lpstr>
      <vt:lpstr>PowerPoint Presentation</vt:lpstr>
      <vt:lpstr>PowerPoint Presentation</vt:lpstr>
      <vt:lpstr>2020 Financial Highlights</vt:lpstr>
      <vt:lpstr>PowerPoint Presentation</vt:lpstr>
      <vt:lpstr>PowerPoint Presentation</vt:lpstr>
      <vt:lpstr>PowerPoint Presentation</vt:lpstr>
      <vt:lpstr>Reserve Fund</vt:lpstr>
      <vt:lpstr>Reserve Fund Ratio  Number of Months Coverage </vt:lpstr>
      <vt:lpstr>2020 Update COVID-19 Impact   Carrying our Life-saving Message Continues</vt:lpstr>
      <vt:lpstr>PowerPoint Presentation</vt:lpstr>
      <vt:lpstr>PowerPoint Presentation</vt:lpstr>
      <vt:lpstr>Other Good News Stories</vt:lpstr>
      <vt:lpstr>2020 Grapevine Highlights</vt:lpstr>
      <vt:lpstr>Grapevine Average Circulation: 5-Year History</vt:lpstr>
      <vt:lpstr>La Viña Circulation:  2005-2020</vt:lpstr>
      <vt:lpstr>2020 Grapevine Highlights</vt:lpstr>
      <vt:lpstr>AA Grapevine on YouTube</vt:lpstr>
      <vt:lpstr>What Can I Do Right Now – with no Further Obligation?</vt:lpstr>
      <vt:lpstr>PowerPoint Presentation</vt:lpstr>
      <vt:lpstr>Trustees’ Fiduciary Duties</vt:lpstr>
      <vt:lpstr>PowerPoint Presentation</vt:lpstr>
      <vt:lpstr>Remember the Connection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Financial Highlights</dc:title>
  <dc:creator>Gilroy Francis</dc:creator>
  <cp:lastModifiedBy>Kathi Kramer</cp:lastModifiedBy>
  <cp:revision>222</cp:revision>
  <dcterms:created xsi:type="dcterms:W3CDTF">2020-02-19T12:35:18Z</dcterms:created>
  <dcterms:modified xsi:type="dcterms:W3CDTF">2021-03-23T20:45:17Z</dcterms:modified>
</cp:coreProperties>
</file>